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56" r:id="rId2"/>
    <p:sldId id="273" r:id="rId3"/>
    <p:sldId id="272" r:id="rId4"/>
    <p:sldId id="270" r:id="rId5"/>
    <p:sldId id="264" r:id="rId6"/>
    <p:sldId id="275" r:id="rId7"/>
    <p:sldId id="265" r:id="rId8"/>
    <p:sldId id="271" r:id="rId9"/>
    <p:sldId id="276" r:id="rId10"/>
    <p:sldId id="274" r:id="rId11"/>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5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87621" autoAdjust="0"/>
  </p:normalViewPr>
  <p:slideViewPr>
    <p:cSldViewPr>
      <p:cViewPr varScale="1">
        <p:scale>
          <a:sx n="99" d="100"/>
          <a:sy n="99" d="100"/>
        </p:scale>
        <p:origin x="408" y="8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2/22/2016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‹Nº›</a:t>
            </a:fld>
            <a:endParaRPr lang="en-US"/>
          </a:p>
        </p:txBody>
      </p:sp>
    </p:spTree>
    <p:extLst>
      <p:ext uri="{BB962C8B-B14F-4D97-AF65-F5344CB8AC3E}">
        <p14:creationId xmlns:p14="http://schemas.microsoft.com/office/powerpoint/2010/main" val="50251541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marL="0" marR="0" indent="0" algn="l" defTabSz="914400" rtl="0" eaLnBrk="1" fontAlgn="auto" latinLnBrk="0" hangingPunct="1">
              <a:lnSpc>
                <a:spcPct val="100000"/>
              </a:lnSpc>
              <a:spcBef>
                <a:spcPts val="0"/>
              </a:spcBef>
              <a:spcAft>
                <a:spcPts val="0"/>
              </a:spcAft>
              <a:buClrTx/>
              <a:buSzTx/>
              <a:buFontTx/>
              <a:buNone/>
              <a:tabLst/>
              <a:defRPr/>
            </a:pPr>
            <a:r>
              <a:rPr lang="es-AR" altLang="x-none" sz="1200" dirty="0" smtClean="0">
                <a:latin typeface="Cambria" panose="02040503050406030204" pitchFamily="18" charset="0"/>
              </a:rPr>
              <a:t>La canalización </a:t>
            </a:r>
            <a:r>
              <a:rPr lang="es-AR" altLang="x-none" sz="1200" dirty="0" err="1" smtClean="0">
                <a:latin typeface="Cambria" panose="02040503050406030204" pitchFamily="18" charset="0"/>
              </a:rPr>
              <a:t>Akashica</a:t>
            </a:r>
            <a:r>
              <a:rPr lang="es-AR" altLang="x-none" sz="1200" dirty="0" smtClean="0">
                <a:latin typeface="Cambria" panose="02040503050406030204" pitchFamily="18" charset="0"/>
              </a:rPr>
              <a:t> es diferente de otras</a:t>
            </a:r>
            <a:r>
              <a:rPr lang="es-AR" altLang="x-none" sz="1200" baseline="0" dirty="0" smtClean="0">
                <a:latin typeface="Cambria" panose="02040503050406030204" pitchFamily="18" charset="0"/>
              </a:rPr>
              <a:t> formas de </a:t>
            </a:r>
            <a:r>
              <a:rPr lang="es-AR" altLang="x-none" sz="1200" baseline="0" dirty="0" err="1" smtClean="0">
                <a:latin typeface="Cambria" panose="02040503050406030204" pitchFamily="18" charset="0"/>
              </a:rPr>
              <a:t>cnalizar</a:t>
            </a:r>
            <a:r>
              <a:rPr lang="es-AR" altLang="x-none" sz="1200" baseline="0" dirty="0" smtClean="0">
                <a:latin typeface="Cambria" panose="02040503050406030204" pitchFamily="18" charset="0"/>
              </a:rPr>
              <a:t> como la </a:t>
            </a:r>
            <a:r>
              <a:rPr lang="es-AR" altLang="x-none" sz="1200" baseline="0" dirty="0" err="1" smtClean="0">
                <a:latin typeface="Cambria" panose="02040503050406030204" pitchFamily="18" charset="0"/>
              </a:rPr>
              <a:t>mediumnidad</a:t>
            </a:r>
            <a:r>
              <a:rPr lang="es-AR" altLang="x-none" sz="1200" baseline="0" dirty="0" smtClean="0">
                <a:latin typeface="Cambria" panose="02040503050406030204" pitchFamily="18" charset="0"/>
              </a:rPr>
              <a:t> y la videncia.</a:t>
            </a:r>
            <a:endParaRPr lang="es-AR" sz="1200" dirty="0" smtClean="0">
              <a:latin typeface="Cambria" panose="020405030504060302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AR" altLang="x-none" sz="1200" dirty="0" smtClean="0">
              <a:latin typeface="Cambria" panose="02040503050406030204" pitchFamily="18" charset="0"/>
            </a:endParaRPr>
          </a:p>
          <a:p>
            <a:endParaRPr lang="es-AR" baseline="0" noProof="0" dirty="0" smtClean="0"/>
          </a:p>
          <a:p>
            <a:endParaRPr lang="es-AR" noProof="0"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a:t>
            </a:fld>
            <a:endParaRPr lang="en-US"/>
          </a:p>
        </p:txBody>
      </p:sp>
    </p:spTree>
    <p:extLst>
      <p:ext uri="{BB962C8B-B14F-4D97-AF65-F5344CB8AC3E}">
        <p14:creationId xmlns:p14="http://schemas.microsoft.com/office/powerpoint/2010/main" val="1772450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10</a:t>
            </a:fld>
            <a:endParaRPr lang="en-US"/>
          </a:p>
        </p:txBody>
      </p:sp>
    </p:spTree>
    <p:extLst>
      <p:ext uri="{BB962C8B-B14F-4D97-AF65-F5344CB8AC3E}">
        <p14:creationId xmlns:p14="http://schemas.microsoft.com/office/powerpoint/2010/main" val="1710259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2</a:t>
            </a:fld>
            <a:endParaRPr lang="en-US"/>
          </a:p>
        </p:txBody>
      </p:sp>
    </p:spTree>
    <p:extLst>
      <p:ext uri="{BB962C8B-B14F-4D97-AF65-F5344CB8AC3E}">
        <p14:creationId xmlns:p14="http://schemas.microsoft.com/office/powerpoint/2010/main" val="3986208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r>
              <a:rPr lang="es-AR" sz="1200" dirty="0" smtClean="0">
                <a:latin typeface="Cambria" panose="02040503050406030204" pitchFamily="18" charset="0"/>
              </a:rPr>
              <a:t>En </a:t>
            </a:r>
            <a:r>
              <a:rPr lang="es-AR" sz="1200" dirty="0" smtClean="0">
                <a:latin typeface="Cambria" panose="02040503050406030204" pitchFamily="18" charset="0"/>
              </a:rPr>
              <a:t>tu propia lectura </a:t>
            </a:r>
            <a:r>
              <a:rPr lang="es-AR" sz="1200" dirty="0" err="1" smtClean="0">
                <a:latin typeface="Cambria" panose="02040503050406030204" pitchFamily="18" charset="0"/>
              </a:rPr>
              <a:t>sos</a:t>
            </a:r>
            <a:r>
              <a:rPr lang="es-AR" sz="1200" dirty="0" smtClean="0">
                <a:latin typeface="Cambria" panose="02040503050406030204" pitchFamily="18" charset="0"/>
              </a:rPr>
              <a:t> lector y consultante a la vez.  La Interpretación</a:t>
            </a:r>
            <a:r>
              <a:rPr lang="es-AR" sz="1200" baseline="0" dirty="0" smtClean="0">
                <a:latin typeface="Cambria" panose="02040503050406030204" pitchFamily="18" charset="0"/>
              </a:rPr>
              <a:t> del mensaje siempre es posterior a la sesión</a:t>
            </a:r>
            <a:r>
              <a:rPr lang="es-AR" sz="1200" baseline="0" dirty="0" smtClean="0">
                <a:latin typeface="Cambria" panose="02040503050406030204" pitchFamily="18" charset="0"/>
              </a:rPr>
              <a:t>.</a:t>
            </a:r>
          </a:p>
          <a:p>
            <a:r>
              <a:rPr lang="es-AR" sz="1200" baseline="0" dirty="0" smtClean="0">
                <a:latin typeface="Cambria" panose="02040503050406030204" pitchFamily="18" charset="0"/>
              </a:rPr>
              <a:t>El sendero de Luz consiste en la realización de ciertos ejercicios que activan la frecuencia vibratoria y ayudan al futuro Lector a conocerse en sus maneras de percibir.</a:t>
            </a:r>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3</a:t>
            </a:fld>
            <a:endParaRPr lang="en-US"/>
          </a:p>
        </p:txBody>
      </p:sp>
    </p:spTree>
    <p:extLst>
      <p:ext uri="{BB962C8B-B14F-4D97-AF65-F5344CB8AC3E}">
        <p14:creationId xmlns:p14="http://schemas.microsoft.com/office/powerpoint/2010/main" val="2679795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4</a:t>
            </a:fld>
            <a:endParaRPr lang="en-US"/>
          </a:p>
        </p:txBody>
      </p:sp>
    </p:spTree>
    <p:extLst>
      <p:ext uri="{BB962C8B-B14F-4D97-AF65-F5344CB8AC3E}">
        <p14:creationId xmlns:p14="http://schemas.microsoft.com/office/powerpoint/2010/main" val="2412896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5</a:t>
            </a:fld>
            <a:endParaRPr lang="en-US"/>
          </a:p>
        </p:txBody>
      </p:sp>
    </p:spTree>
    <p:extLst>
      <p:ext uri="{BB962C8B-B14F-4D97-AF65-F5344CB8AC3E}">
        <p14:creationId xmlns:p14="http://schemas.microsoft.com/office/powerpoint/2010/main" val="250314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r>
              <a:rPr lang="en-US" dirty="0" err="1" smtClean="0"/>
              <a:t>Ejemplo</a:t>
            </a:r>
            <a:r>
              <a:rPr lang="en-US" dirty="0" smtClean="0"/>
              <a:t> del</a:t>
            </a:r>
            <a:r>
              <a:rPr lang="en-US" baseline="0" dirty="0" smtClean="0"/>
              <a:t> auto negro, color </a:t>
            </a:r>
            <a:r>
              <a:rPr lang="en-US" baseline="0" dirty="0" err="1" smtClean="0"/>
              <a:t>rosa</a:t>
            </a:r>
            <a:r>
              <a:rPr lang="en-US" baseline="0" dirty="0" smtClean="0"/>
              <a:t>, etc.</a:t>
            </a:r>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6</a:t>
            </a:fld>
            <a:endParaRPr lang="en-US"/>
          </a:p>
        </p:txBody>
      </p:sp>
    </p:spTree>
    <p:extLst>
      <p:ext uri="{BB962C8B-B14F-4D97-AF65-F5344CB8AC3E}">
        <p14:creationId xmlns:p14="http://schemas.microsoft.com/office/powerpoint/2010/main" val="961610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r>
              <a:rPr lang="en-US" dirty="0" smtClean="0"/>
              <a:t>Los custodies</a:t>
            </a:r>
            <a:r>
              <a:rPr lang="en-US" baseline="0" dirty="0" smtClean="0"/>
              <a:t> del portal</a:t>
            </a:r>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7</a:t>
            </a:fld>
            <a:endParaRPr lang="en-US"/>
          </a:p>
        </p:txBody>
      </p:sp>
    </p:spTree>
    <p:extLst>
      <p:ext uri="{BB962C8B-B14F-4D97-AF65-F5344CB8AC3E}">
        <p14:creationId xmlns:p14="http://schemas.microsoft.com/office/powerpoint/2010/main" val="214891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8</a:t>
            </a:fld>
            <a:endParaRPr lang="en-US"/>
          </a:p>
        </p:txBody>
      </p:sp>
    </p:spTree>
    <p:extLst>
      <p:ext uri="{BB962C8B-B14F-4D97-AF65-F5344CB8AC3E}">
        <p14:creationId xmlns:p14="http://schemas.microsoft.com/office/powerpoint/2010/main" val="290351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9</a:t>
            </a:fld>
            <a:endParaRPr lang="en-US"/>
          </a:p>
        </p:txBody>
      </p:sp>
    </p:spTree>
    <p:extLst>
      <p:ext uri="{BB962C8B-B14F-4D97-AF65-F5344CB8AC3E}">
        <p14:creationId xmlns:p14="http://schemas.microsoft.com/office/powerpoint/2010/main" val="3317909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Subtitle 8"/>
          <p:cNvSpPr>
            <a:spLocks noGrp="1"/>
          </p:cNvSpPr>
          <p:nvPr>
            <p:ph type="subTitle" idx="1"/>
          </p:nvPr>
        </p:nvSpPr>
        <p:spPr>
          <a:xfrm>
            <a:off x="2362200" y="4537528"/>
            <a:ext cx="6515100" cy="51435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extLst/>
          </a:lstStyle>
          <a:p>
            <a:pPr algn="ctr"/>
            <a:fld id="{047E157E-8DCB-4F70-A0AF-5EB586A91DD4}" type="datetime1">
              <a:rPr lang="en-US" smtClean="0">
                <a:solidFill>
                  <a:srgbClr val="FFFFFF"/>
                </a:solidFill>
              </a:rPr>
              <a:pPr algn="ctr"/>
              <a:t>2/22/2016</a:t>
            </a:fld>
            <a:endParaRPr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extLst/>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extLst/>
          </a:lstStyle>
          <a:p>
            <a:fld id="{8F82E0A0-C266-4798-8C8F-B9F91E9DA37E}" type="slidenum">
              <a:rPr lang="en-US" smtClean="0">
                <a:solidFill>
                  <a:schemeClr val="tx2"/>
                </a:solidFill>
              </a:rPr>
              <a:pPr/>
              <a:t>‹Nº›</a:t>
            </a:fld>
            <a:endParaRPr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a:defRPr cap="all" baseline="0"/>
            </a:lvl1pPr>
            <a:extLst/>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smtClean="0"/>
              <a:t>Click to edit Master title style</a:t>
            </a:r>
            <a:endParaRPr lang="en-US" dirty="0"/>
          </a:p>
        </p:txBody>
      </p:sp>
      <p:sp>
        <p:nvSpPr>
          <p:cNvPr id="3" name="Rectangle 2"/>
          <p:cNvSpPr>
            <a:spLocks noGrp="1"/>
          </p:cNvSpPr>
          <p:nvPr>
            <p:ph type="dt" sz="half" idx="10"/>
          </p:nvPr>
        </p:nvSpPr>
        <p:spPr/>
        <p:txBody>
          <a:bodyPr/>
          <a:lstStyle>
            <a:extLst/>
          </a:lstStyle>
          <a:p>
            <a:fld id="{E4606EA6-EFEA-4C30-9264-4F9291A5780D}" type="datetime1">
              <a:rPr lang="en-US" smtClean="0"/>
              <a:pPr/>
              <a:t>2/22/2016</a:t>
            </a:fld>
            <a:endParaRPr lang="en-US"/>
          </a:p>
        </p:txBody>
      </p:sp>
      <p:sp>
        <p:nvSpPr>
          <p:cNvPr id="4" name="Rectangle 3"/>
          <p:cNvSpPr>
            <a:spLocks noGrp="1"/>
          </p:cNvSpPr>
          <p:nvPr>
            <p:ph type="ftr" sz="quarter" idx="11"/>
          </p:nvPr>
        </p:nvSpPr>
        <p:spPr/>
        <p:txBody>
          <a:bodyPr/>
          <a:lstStyle>
            <a:extLst/>
          </a:lstStyle>
          <a:p>
            <a:endParaRPr lang="en-US"/>
          </a:p>
        </p:txBody>
      </p:sp>
      <p:sp>
        <p:nvSpPr>
          <p:cNvPr id="5" name="Rectangle 4"/>
          <p:cNvSpPr>
            <a:spLocks noGrp="1"/>
          </p:cNvSpPr>
          <p:nvPr>
            <p:ph type="sldNum" sz="quarter" idx="12"/>
          </p:nvPr>
        </p:nvSpPr>
        <p:spPr/>
        <p:txBody>
          <a:bodyPr/>
          <a:lstStyle>
            <a:extLst/>
          </a:lstStyle>
          <a:p>
            <a:pPr algn="ctr"/>
            <a:fld id="{8F82E0A0-C266-4798-8C8F-B9F91E9DA37E}" type="slidenum">
              <a:rPr lang="en-US" sz="1400" b="1" smtClean="0">
                <a:solidFill>
                  <a:srgbClr val="FFFFFF"/>
                </a:solidFill>
              </a:rPr>
              <a:pPr algn="ctr"/>
              <a:t>‹Nº›</a:t>
            </a:fld>
            <a:endParaRPr lang="en-US"/>
          </a:p>
        </p:txBody>
      </p:sp>
      <p:sp>
        <p:nvSpPr>
          <p:cNvPr id="7" name="Rectangle 6"/>
          <p:cNvSpPr>
            <a:spLocks noGrp="1"/>
          </p:cNvSpPr>
          <p:nvPr>
            <p:ph sz="quarter" idx="13"/>
          </p:nvPr>
        </p:nvSpPr>
        <p:spPr>
          <a:xfrm>
            <a:off x="609600" y="1352550"/>
            <a:ext cx="8153400" cy="32766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hasCustomPrompt="1"/>
          </p:nvPr>
        </p:nvSpPr>
        <p:spPr>
          <a:xfrm>
            <a:off x="1371600" y="1200150"/>
            <a:ext cx="7620000" cy="742950"/>
          </a:xfrm>
        </p:spPr>
        <p:txBody>
          <a:bodyPr/>
          <a:lstStyle>
            <a:lvl1pPr algn="l">
              <a:buNone/>
              <a:defRPr sz="4400" b="0" cap="none">
                <a:solidFill>
                  <a:srgbClr val="FFFFFF"/>
                </a:solidFill>
              </a:defRPr>
            </a:lvl1pPr>
            <a:extLst/>
          </a:lstStyle>
          <a:p>
            <a:r>
              <a:rPr lang="en-US" dirty="0" smtClean="0"/>
              <a:t>Click to edit master title style</a:t>
            </a:r>
            <a:endParaRPr lang="en-US" dirty="0"/>
          </a:p>
        </p:txBody>
      </p:sp>
      <p:sp>
        <p:nvSpPr>
          <p:cNvPr id="12" name="Date Placeholder 11"/>
          <p:cNvSpPr>
            <a:spLocks noGrp="1"/>
          </p:cNvSpPr>
          <p:nvPr>
            <p:ph type="dt" sz="half" idx="10"/>
          </p:nvPr>
        </p:nvSpPr>
        <p:spPr/>
        <p:txBody>
          <a:bodyPr/>
          <a:lstStyle>
            <a:extLst/>
          </a:lstStyle>
          <a:p>
            <a:fld id="{6FCF9F07-3BC7-4570-B054-79111B0A380C}" type="datetime1">
              <a:rPr lang="en-US" smtClean="0"/>
              <a:pPr/>
              <a:t>2/22/2016</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extLst/>
          </a:lstStyle>
          <a:p>
            <a:pPr algn="ctr"/>
            <a:fld id="{8F82E0A0-C266-4798-8C8F-B9F91E9DA37E}" type="slidenum">
              <a:rPr lang="en-US" sz="2400" b="1" smtClean="0">
                <a:solidFill>
                  <a:srgbClr val="FFFFFF"/>
                </a:solidFill>
              </a:rPr>
              <a:pPr algn="ctr"/>
              <a:t>‹Nº›</a:t>
            </a:fld>
            <a:endParaRPr lang="en-US" sz="2400" dirty="0">
              <a:solidFill>
                <a:srgbClr val="FFFFFF"/>
              </a:solidFill>
            </a:endParaRPr>
          </a:p>
        </p:txBody>
      </p:sp>
      <p:sp>
        <p:nvSpPr>
          <p:cNvPr id="14" name="Footer Placeholder 13"/>
          <p:cNvSpPr>
            <a:spLocks noGrp="1"/>
          </p:cNvSpPr>
          <p:nvPr>
            <p:ph type="ftr" sz="quarter" idx="12"/>
          </p:nvPr>
        </p:nvSpPr>
        <p:spPr/>
        <p:txBody>
          <a:bodyPr/>
          <a:lstStyle>
            <a:extLst/>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9" name="Content Placeholder 8"/>
          <p:cNvSpPr>
            <a:spLocks noGrp="1"/>
          </p:cNvSpPr>
          <p:nvPr>
            <p:ph sz="quarter" idx="13"/>
          </p:nvPr>
        </p:nvSpPr>
        <p:spPr>
          <a:xfrm>
            <a:off x="609600" y="1352551"/>
            <a:ext cx="3886200" cy="3268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844901" y="1352549"/>
            <a:ext cx="3886200" cy="3268625"/>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extLst/>
          </a:lstStyle>
          <a:p>
            <a:fld id="{E4606EA6-EFEA-4C30-9264-4F9291A5780D}" type="datetime1">
              <a:rPr lang="en-US" smtClean="0"/>
              <a:pPr/>
              <a:t>2/22/2016</a:t>
            </a:fld>
            <a:endParaRPr lang="en-US"/>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‹Nº›</a:t>
            </a:fld>
            <a:endParaRPr lang="en-US"/>
          </a:p>
        </p:txBody>
      </p:sp>
      <p:sp>
        <p:nvSpPr>
          <p:cNvPr id="12" name="Footer Placeholder 11"/>
          <p:cNvSpPr>
            <a:spLocks noGrp="1"/>
          </p:cNvSpPr>
          <p:nvPr>
            <p:ph type="ftr" sz="quarter" idx="17"/>
          </p:nvPr>
        </p:nvSpPr>
        <p:spPr/>
        <p:txBody>
          <a:bodyPr rtlCol="0"/>
          <a:lstStyle>
            <a:extLst/>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a:defRPr/>
            </a:lvl1pPr>
            <a:extLst/>
          </a:lstStyle>
          <a:p>
            <a:r>
              <a:rPr lang="en-US" smtClean="0"/>
              <a:t>Click to edit Master title style</a:t>
            </a:r>
            <a:endParaRPr lang="en-US" dirty="0"/>
          </a:p>
        </p:txBody>
      </p:sp>
      <p:sp>
        <p:nvSpPr>
          <p:cNvPr id="11" name="Content Placeholder 10"/>
          <p:cNvSpPr>
            <a:spLocks noGrp="1"/>
          </p:cNvSpPr>
          <p:nvPr>
            <p:ph sz="quarter" idx="13"/>
          </p:nvPr>
        </p:nvSpPr>
        <p:spPr>
          <a:xfrm>
            <a:off x="609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800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extLst/>
          </a:lstStyle>
          <a:p>
            <a:fld id="{E4606EA6-EFEA-4C30-9264-4F9291A5780D}" type="datetime1">
              <a:rPr lang="en-US" smtClean="0"/>
              <a:pPr/>
              <a:t>2/22/2016</a:t>
            </a:fld>
            <a:endParaRPr lang="en-US"/>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‹Nº›</a:t>
            </a:fld>
            <a:endParaRPr lang="en-US"/>
          </a:p>
        </p:txBody>
      </p:sp>
      <p:sp>
        <p:nvSpPr>
          <p:cNvPr id="14" name="Footer Placeholder 13"/>
          <p:cNvSpPr>
            <a:spLocks noGrp="1"/>
          </p:cNvSpPr>
          <p:nvPr>
            <p:ph type="ftr" sz="quarter" idx="17"/>
          </p:nvPr>
        </p:nvSpPr>
        <p:spPr/>
        <p:txBody>
          <a:bodyPr rtlCol="0"/>
          <a:lstStyle>
            <a:extLst/>
          </a:lstStyle>
          <a:p>
            <a:endParaRPr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6DFADB5D-B7A0-47E3-AD2D-B1A6F8614213}" type="datetime1">
              <a:rPr lang="en-US" smtClean="0"/>
              <a:pPr/>
              <a:t>2/22/2016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‹Nº›</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lang="en-US" smtClean="0"/>
              <a:pPr/>
              <a:t>2/22/2016</a:t>
            </a:fld>
            <a:endParaRPr lang="en-US"/>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extLst/>
          </a:lstStyle>
          <a:p>
            <a:fld id="{A3F7CB7D-F184-43C7-B6FD-03D728E1BBFF}" type="slidenum">
              <a:rPr lang="en-US" smtClean="0">
                <a:solidFill>
                  <a:schemeClr val="tx2"/>
                </a:solidFill>
              </a:rPr>
              <a:pPr/>
              <a:t>‹Nº›</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a:buNone/>
              <a:defRPr sz="4200" b="0"/>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F49A8198-4617-485E-9585-4840B69DBBA6}" type="datetime1">
              <a:rPr lang="en-US" smtClean="0"/>
              <a:pPr/>
              <a:t>2/22/2016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‹Nº›</a:t>
            </a:fld>
            <a:endParaRPr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9" name="Content Placeholder 8"/>
          <p:cNvSpPr>
            <a:spLocks noGrp="1"/>
          </p:cNvSpPr>
          <p:nvPr>
            <p:ph sz="quarter" idx="13"/>
          </p:nvPr>
        </p:nvSpPr>
        <p:spPr>
          <a:xfrm>
            <a:off x="2362200" y="1428750"/>
            <a:ext cx="6400800" cy="32004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a:buNone/>
              <a:defRPr sz="3200"/>
            </a:lvl1pPr>
            <a:extLst/>
          </a:lstStyle>
          <a:p>
            <a:r>
              <a:rPr lang="en-US" smtClean="0"/>
              <a:t>Click icon to add picture</a:t>
            </a:r>
            <a:endParaRPr lang="en-US" dirty="0"/>
          </a:p>
        </p:txBody>
      </p:sp>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extLst/>
          </a:lstStyle>
          <a:p>
            <a:pPr lvl="0"/>
            <a:r>
              <a:rPr lang="en-US" smtClean="0"/>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600200" y="3543300"/>
            <a:ext cx="7315200" cy="457200"/>
          </a:xfrm>
        </p:spPr>
        <p:txBody>
          <a:bodyPr anchor="ctr"/>
          <a:lstStyle>
            <a:lvl1pPr algn="l">
              <a:buNone/>
              <a:defRPr sz="2800" b="0">
                <a:solidFill>
                  <a:srgbClr val="FFFFFF"/>
                </a:solidFill>
              </a:defRPr>
            </a:lvl1pPr>
            <a:extLst/>
          </a:lstStyle>
          <a:p>
            <a:r>
              <a:rPr lang="en-US" smtClean="0"/>
              <a:t>Click to edit Master title style</a:t>
            </a:r>
            <a:endParaRPr lang="en-US"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lang="en-US" smtClean="0"/>
              <a:pPr/>
              <a:t>2/22/2016</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extLst/>
          </a:lstStyle>
          <a:p>
            <a:pPr algn="ctr"/>
            <a:fld id="{8F82E0A0-C266-4798-8C8F-B9F91E9DA37E}" type="slidenum">
              <a:rPr lang="en-US" sz="2800" b="1" smtClean="0">
                <a:solidFill>
                  <a:srgbClr val="FFFFFF"/>
                </a:solidFill>
              </a:rPr>
              <a:pPr algn="ctr"/>
              <a:t>‹Nº›</a:t>
            </a:fld>
            <a:endParaRPr lang="en-US" sz="2800" dirty="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a:defRPr sz="1400">
                <a:solidFill>
                  <a:schemeClr val="tx2"/>
                </a:solidFill>
              </a:defRPr>
            </a:lvl1pPr>
            <a:extLst/>
          </a:lstStyle>
          <a:p>
            <a:fld id="{E4606EA6-EFEA-4C30-9264-4F9291A5780D}" type="datetime1">
              <a:rPr lang="en-US" smtClean="0"/>
              <a:pPr/>
              <a:t>2/22/2016</a:t>
            </a:fld>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a:defRPr sz="1400">
                <a:solidFill>
                  <a:schemeClr val="tx2"/>
                </a:solidFill>
              </a:defRPr>
            </a:lvl1pPr>
            <a:extLst/>
          </a:lstStyle>
          <a:p>
            <a:pPr algn="r"/>
            <a:endParaRPr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a:defRPr sz="1400" b="1">
                <a:solidFill>
                  <a:srgbClr val="FFFFFF"/>
                </a:solidFill>
              </a:defRPr>
            </a:lvl1pPr>
            <a:extLst/>
          </a:lstStyle>
          <a:p>
            <a:pPr algn="ctr"/>
            <a:fld id="{8F82E0A0-C266-4798-8C8F-B9F91E9DA37E}" type="slidenum">
              <a:rPr lang="en-US" sz="1400" b="1" smtClean="0">
                <a:solidFill>
                  <a:srgbClr val="FFFFFF"/>
                </a:solidFill>
              </a:rPr>
              <a:pPr algn="ctr"/>
              <a:t>‹Nº›</a:t>
            </a:fld>
            <a:endParaRPr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451596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 name="Rectangle 3"/>
          <p:cNvSpPr>
            <a:spLocks noGrp="1"/>
          </p:cNvSpPr>
          <p:nvPr>
            <p:ph type="title"/>
          </p:nvPr>
        </p:nvSpPr>
        <p:spPr>
          <a:xfrm>
            <a:off x="323528" y="2333600"/>
            <a:ext cx="7507560" cy="2038350"/>
          </a:xfrm>
        </p:spPr>
        <p:txBody>
          <a:bodyPr>
            <a:normAutofit/>
          </a:bodyPr>
          <a:lstStyle>
            <a:extLst/>
          </a:lstStyle>
          <a:p>
            <a:r>
              <a:rPr lang="es-AR" sz="3600" dirty="0" smtClean="0">
                <a:solidFill>
                  <a:srgbClr val="E25E14"/>
                </a:solidFill>
              </a:rPr>
              <a:t>Curso Registros Akashicos</a:t>
            </a:r>
            <a:endParaRPr lang="es-AR" sz="3600" dirty="0">
              <a:solidFill>
                <a:srgbClr val="E25E14"/>
              </a:solidFill>
            </a:endParaRPr>
          </a:p>
        </p:txBody>
      </p:sp>
      <p:sp>
        <p:nvSpPr>
          <p:cNvPr id="5" name="Rectangle 4"/>
          <p:cNvSpPr>
            <a:spLocks noGrp="1"/>
          </p:cNvSpPr>
          <p:nvPr>
            <p:ph type="subTitle" idx="1"/>
          </p:nvPr>
        </p:nvSpPr>
        <p:spPr>
          <a:xfrm>
            <a:off x="0" y="4515966"/>
            <a:ext cx="9144000" cy="554502"/>
          </a:xfrm>
          <a:solidFill>
            <a:srgbClr val="E25E14"/>
          </a:solidFill>
        </p:spPr>
        <p:txBody>
          <a:bodyPr>
            <a:noAutofit/>
          </a:bodyPr>
          <a:lstStyle>
            <a:extLst/>
          </a:lstStyle>
          <a:p>
            <a:r>
              <a:rPr lang="es-AR" sz="3200" dirty="0" smtClean="0"/>
              <a:t>    Infinito Akashico – Nivel Lector</a:t>
            </a:r>
            <a:endParaRPr lang="es-AR" sz="3200" dirty="0"/>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7956376" y="11669"/>
            <a:ext cx="1133475" cy="1133475"/>
          </a:xfrm>
          <a:prstGeom prst="rect">
            <a:avLst/>
          </a:prstGeom>
        </p:spPr>
      </p:pic>
      <p:pic>
        <p:nvPicPr>
          <p:cNvPr id="7" name="Picture 6"/>
          <p:cNvPicPr/>
          <p:nvPr/>
        </p:nvPicPr>
        <p:blipFill>
          <a:blip r:embed="rId4">
            <a:extLst>
              <a:ext uri="{28A0092B-C50C-407E-A947-70E740481C1C}">
                <a14:useLocalDpi xmlns:a14="http://schemas.microsoft.com/office/drawing/2010/main" val="0"/>
              </a:ext>
            </a:extLst>
          </a:blip>
          <a:stretch>
            <a:fillRect/>
          </a:stretch>
        </p:blipFill>
        <p:spPr>
          <a:xfrm>
            <a:off x="7793707" y="2368034"/>
            <a:ext cx="1296144" cy="1368152"/>
          </a:xfrm>
          <a:prstGeom prst="rect">
            <a:avLst/>
          </a:prstGeom>
        </p:spPr>
      </p:pic>
      <p:sp>
        <p:nvSpPr>
          <p:cNvPr id="2" name="Rectangle 1"/>
          <p:cNvSpPr/>
          <p:nvPr/>
        </p:nvSpPr>
        <p:spPr>
          <a:xfrm>
            <a:off x="5508104" y="119795"/>
            <a:ext cx="3509739" cy="3570208"/>
          </a:xfrm>
          <a:prstGeom prst="rect">
            <a:avLst/>
          </a:prstGeom>
        </p:spPr>
        <p:txBody>
          <a:bodyPr wrap="square">
            <a:spAutoFit/>
          </a:bodyPr>
          <a:lstStyle/>
          <a:p>
            <a:r>
              <a:rPr lang="es-AR" sz="3200" b="1" dirty="0">
                <a:solidFill>
                  <a:schemeClr val="accent4">
                    <a:lumMod val="75000"/>
                  </a:schemeClr>
                </a:solidFill>
                <a:latin typeface="Agency FB" panose="020B0503020202020204" pitchFamily="34" charset="0"/>
              </a:rPr>
              <a:t>Rumbo </a:t>
            </a:r>
            <a:r>
              <a:rPr lang="es-AR" sz="3200" b="1" dirty="0" smtClean="0">
                <a:solidFill>
                  <a:schemeClr val="accent4">
                    <a:lumMod val="75000"/>
                  </a:schemeClr>
                </a:solidFill>
                <a:latin typeface="Agency FB" panose="020B0503020202020204" pitchFamily="34" charset="0"/>
              </a:rPr>
              <a:t>Fénix</a:t>
            </a:r>
          </a:p>
          <a:p>
            <a:r>
              <a:rPr lang="es-AR" sz="900" dirty="0" smtClean="0">
                <a:solidFill>
                  <a:schemeClr val="accent4">
                    <a:lumMod val="60000"/>
                    <a:lumOff val="40000"/>
                  </a:schemeClr>
                </a:solidFill>
                <a:latin typeface="Cambria" panose="02040503050406030204" pitchFamily="18" charset="0"/>
              </a:rPr>
              <a:t>Registro </a:t>
            </a:r>
            <a:r>
              <a:rPr lang="es-AR" sz="900" dirty="0">
                <a:solidFill>
                  <a:schemeClr val="accent4">
                    <a:lumMod val="60000"/>
                    <a:lumOff val="40000"/>
                  </a:schemeClr>
                </a:solidFill>
                <a:latin typeface="Cambria" panose="02040503050406030204" pitchFamily="18" charset="0"/>
              </a:rPr>
              <a:t>de MARCA  </a:t>
            </a:r>
            <a:r>
              <a:rPr lang="es-AR" sz="900" dirty="0" smtClean="0">
                <a:solidFill>
                  <a:schemeClr val="accent4">
                    <a:lumMod val="60000"/>
                    <a:lumOff val="40000"/>
                  </a:schemeClr>
                </a:solidFill>
                <a:latin typeface="Cambria" panose="02040503050406030204" pitchFamily="18" charset="0"/>
              </a:rPr>
              <a:t>Exp.3240487</a:t>
            </a:r>
            <a:endParaRPr lang="es-AR" sz="900" dirty="0">
              <a:solidFill>
                <a:schemeClr val="accent4">
                  <a:lumMod val="60000"/>
                  <a:lumOff val="40000"/>
                </a:schemeClr>
              </a:solidFill>
              <a:latin typeface="Cambria" panose="02040503050406030204" pitchFamily="18" charset="0"/>
            </a:endParaRPr>
          </a:p>
          <a:p>
            <a:r>
              <a:rPr lang="es-AR" sz="1100" dirty="0" smtClean="0">
                <a:solidFill>
                  <a:schemeClr val="accent4">
                    <a:lumMod val="60000"/>
                    <a:lumOff val="40000"/>
                  </a:schemeClr>
                </a:solidFill>
                <a:latin typeface="Cambria" panose="02040503050406030204" pitchFamily="18" charset="0"/>
              </a:rPr>
              <a:t>www.rumbofenix.com</a:t>
            </a:r>
            <a:endParaRPr lang="es-AR" sz="1100" dirty="0">
              <a:solidFill>
                <a:schemeClr val="accent4">
                  <a:lumMod val="60000"/>
                  <a:lumOff val="40000"/>
                </a:schemeClr>
              </a:solidFill>
              <a:latin typeface="Cambria" panose="02040503050406030204" pitchFamily="18" charset="0"/>
            </a:endParaRPr>
          </a:p>
          <a:p>
            <a:r>
              <a:rPr lang="es-AR" sz="1100" dirty="0">
                <a:solidFill>
                  <a:schemeClr val="accent4">
                    <a:lumMod val="60000"/>
                    <a:lumOff val="40000"/>
                  </a:schemeClr>
                </a:solidFill>
                <a:latin typeface="Cambria" panose="02040503050406030204" pitchFamily="18" charset="0"/>
              </a:rPr>
              <a:t>rumbofenix@gmail.com</a:t>
            </a:r>
          </a:p>
          <a:p>
            <a:r>
              <a:rPr lang="es-AR" sz="1100" b="1" dirty="0">
                <a:solidFill>
                  <a:schemeClr val="accent4">
                    <a:lumMod val="60000"/>
                    <a:lumOff val="40000"/>
                  </a:schemeClr>
                </a:solidFill>
                <a:latin typeface="Cambria" panose="02040503050406030204" pitchFamily="18" charset="0"/>
              </a:rPr>
              <a:t>MUNDO HOLISTICO DE VANGUARDIA</a:t>
            </a:r>
          </a:p>
          <a:p>
            <a:r>
              <a:rPr lang="es-AR" sz="1100" dirty="0">
                <a:solidFill>
                  <a:schemeClr val="accent4">
                    <a:lumMod val="60000"/>
                    <a:lumOff val="40000"/>
                  </a:schemeClr>
                </a:solidFill>
                <a:latin typeface="Cambria" panose="02040503050406030204" pitchFamily="18" charset="0"/>
              </a:rPr>
              <a:t>Enseñanza para Adultos y Servicios de Enseñanza</a:t>
            </a:r>
          </a:p>
          <a:p>
            <a:r>
              <a:rPr lang="es-AR" sz="1100" dirty="0">
                <a:solidFill>
                  <a:schemeClr val="accent4">
                    <a:lumMod val="60000"/>
                    <a:lumOff val="40000"/>
                  </a:schemeClr>
                </a:solidFill>
                <a:latin typeface="Cambria" panose="02040503050406030204" pitchFamily="18" charset="0"/>
              </a:rPr>
              <a:t>(Código de Inscripción: </a:t>
            </a:r>
            <a:r>
              <a:rPr lang="es-AR" sz="1100" dirty="0" smtClean="0">
                <a:solidFill>
                  <a:schemeClr val="accent4">
                    <a:lumMod val="60000"/>
                    <a:lumOff val="40000"/>
                  </a:schemeClr>
                </a:solidFill>
                <a:latin typeface="Cambria" panose="02040503050406030204" pitchFamily="18" charset="0"/>
              </a:rPr>
              <a:t>854990)</a:t>
            </a:r>
          </a:p>
          <a:p>
            <a:r>
              <a:rPr lang="es-AR" sz="1100" dirty="0" smtClean="0">
                <a:solidFill>
                  <a:schemeClr val="accent4">
                    <a:lumMod val="60000"/>
                    <a:lumOff val="40000"/>
                  </a:schemeClr>
                </a:solidFill>
                <a:latin typeface="Cambria" panose="02040503050406030204" pitchFamily="18" charset="0"/>
              </a:rPr>
              <a:t>Tel</a:t>
            </a:r>
            <a:r>
              <a:rPr lang="es-AR" sz="1100" dirty="0">
                <a:solidFill>
                  <a:schemeClr val="accent4">
                    <a:lumMod val="60000"/>
                    <a:lumOff val="40000"/>
                  </a:schemeClr>
                </a:solidFill>
                <a:latin typeface="Cambria" panose="02040503050406030204" pitchFamily="18" charset="0"/>
              </a:rPr>
              <a:t>. Línea: </a:t>
            </a:r>
            <a:r>
              <a:rPr lang="es-AR" sz="1100" dirty="0" smtClean="0">
                <a:solidFill>
                  <a:schemeClr val="accent4">
                    <a:lumMod val="60000"/>
                    <a:lumOff val="40000"/>
                  </a:schemeClr>
                </a:solidFill>
                <a:latin typeface="Cambria" panose="02040503050406030204" pitchFamily="18" charset="0"/>
              </a:rPr>
              <a:t>5500 8107</a:t>
            </a:r>
            <a:r>
              <a:rPr lang="es-AR" sz="1100" dirty="0">
                <a:solidFill>
                  <a:schemeClr val="accent4">
                    <a:lumMod val="60000"/>
                    <a:lumOff val="40000"/>
                  </a:schemeClr>
                </a:solidFill>
                <a:latin typeface="Cambria" panose="02040503050406030204" pitchFamily="18" charset="0"/>
              </a:rPr>
              <a:t>/ </a:t>
            </a:r>
            <a:r>
              <a:rPr lang="es-AR" sz="1100" dirty="0" smtClean="0">
                <a:solidFill>
                  <a:schemeClr val="accent4">
                    <a:lumMod val="60000"/>
                    <a:lumOff val="40000"/>
                  </a:schemeClr>
                </a:solidFill>
                <a:latin typeface="Cambria" panose="02040503050406030204" pitchFamily="18" charset="0"/>
              </a:rPr>
              <a:t>15 3390 2512</a:t>
            </a:r>
          </a:p>
          <a:p>
            <a:endParaRPr lang="es-AR" sz="1100" dirty="0" smtClean="0">
              <a:solidFill>
                <a:schemeClr val="tx2">
                  <a:lumMod val="50000"/>
                </a:schemeClr>
              </a:solidFill>
              <a:latin typeface="Cambria" panose="02040503050406030204" pitchFamily="18" charset="0"/>
            </a:endParaRPr>
          </a:p>
          <a:p>
            <a:endParaRPr lang="es-AR" sz="1100" dirty="0" smtClean="0">
              <a:solidFill>
                <a:schemeClr val="tx2">
                  <a:lumMod val="50000"/>
                </a:schemeClr>
              </a:solidFill>
              <a:latin typeface="Cambria" panose="02040503050406030204" pitchFamily="18" charset="0"/>
            </a:endParaRPr>
          </a:p>
          <a:p>
            <a:endParaRPr lang="es-AR" sz="1100" dirty="0">
              <a:solidFill>
                <a:schemeClr val="tx2">
                  <a:lumMod val="50000"/>
                </a:schemeClr>
              </a:solidFill>
              <a:latin typeface="Cambria" panose="02040503050406030204" pitchFamily="18" charset="0"/>
            </a:endParaRPr>
          </a:p>
          <a:p>
            <a:r>
              <a:rPr lang="es-AR" sz="1000" b="1" dirty="0" smtClean="0">
                <a:solidFill>
                  <a:srgbClr val="7030A0"/>
                </a:solidFill>
                <a:latin typeface="Cambria" panose="02040503050406030204" pitchFamily="18" charset="0"/>
              </a:rPr>
              <a:t>Sistema </a:t>
            </a:r>
            <a:r>
              <a:rPr lang="es-AR" sz="1000" b="1" dirty="0">
                <a:solidFill>
                  <a:srgbClr val="7030A0"/>
                </a:solidFill>
                <a:latin typeface="Cambria" panose="02040503050406030204" pitchFamily="18" charset="0"/>
              </a:rPr>
              <a:t>de Comunicación </a:t>
            </a:r>
            <a:r>
              <a:rPr lang="es-AR" sz="1000" b="1" dirty="0" smtClean="0">
                <a:solidFill>
                  <a:srgbClr val="7030A0"/>
                </a:solidFill>
                <a:latin typeface="Cambria" panose="02040503050406030204" pitchFamily="18" charset="0"/>
              </a:rPr>
              <a:t>Espiritual</a:t>
            </a:r>
            <a:endParaRPr lang="es-AR" sz="1000" dirty="0" smtClean="0">
              <a:solidFill>
                <a:srgbClr val="7030A0"/>
              </a:solidFill>
              <a:latin typeface="Cambria" panose="02040503050406030204" pitchFamily="18" charset="0"/>
            </a:endParaRPr>
          </a:p>
          <a:p>
            <a:endParaRPr lang="es-AR" sz="1000" dirty="0" smtClean="0">
              <a:solidFill>
                <a:srgbClr val="7030A0"/>
              </a:solidFill>
              <a:latin typeface="Cambria" panose="02040503050406030204" pitchFamily="18" charset="0"/>
            </a:endParaRPr>
          </a:p>
          <a:p>
            <a:r>
              <a:rPr lang="es-AR" sz="1000" dirty="0" smtClean="0">
                <a:solidFill>
                  <a:srgbClr val="7030A0"/>
                </a:solidFill>
                <a:latin typeface="Cambria" panose="02040503050406030204" pitchFamily="18" charset="0"/>
              </a:rPr>
              <a:t>Con-Ciencia </a:t>
            </a:r>
            <a:r>
              <a:rPr lang="es-AR" sz="1000" dirty="0">
                <a:solidFill>
                  <a:srgbClr val="7030A0"/>
                </a:solidFill>
                <a:latin typeface="Cambria" panose="02040503050406030204" pitchFamily="18" charset="0"/>
              </a:rPr>
              <a:t>Llave de </a:t>
            </a:r>
            <a:r>
              <a:rPr lang="es-AR" sz="1000" dirty="0" smtClean="0">
                <a:solidFill>
                  <a:srgbClr val="7030A0"/>
                </a:solidFill>
                <a:latin typeface="Cambria" panose="02040503050406030204" pitchFamily="18" charset="0"/>
              </a:rPr>
              <a:t>los Archivos </a:t>
            </a:r>
            <a:r>
              <a:rPr lang="es-AR" sz="1000" dirty="0">
                <a:solidFill>
                  <a:srgbClr val="7030A0"/>
                </a:solidFill>
                <a:latin typeface="Cambria" panose="02040503050406030204" pitchFamily="18" charset="0"/>
              </a:rPr>
              <a:t>y </a:t>
            </a:r>
            <a:r>
              <a:rPr lang="es-AR" sz="1000" dirty="0" smtClean="0">
                <a:solidFill>
                  <a:srgbClr val="7030A0"/>
                </a:solidFill>
                <a:latin typeface="Cambria" panose="02040503050406030204" pitchFamily="18" charset="0"/>
              </a:rPr>
              <a:t>Registros</a:t>
            </a:r>
          </a:p>
          <a:p>
            <a:r>
              <a:rPr lang="es-AR" sz="1000" dirty="0" smtClean="0">
                <a:solidFill>
                  <a:srgbClr val="7030A0"/>
                </a:solidFill>
                <a:latin typeface="Cambria" panose="02040503050406030204" pitchFamily="18" charset="0"/>
              </a:rPr>
              <a:t>de la </a:t>
            </a:r>
            <a:r>
              <a:rPr lang="es-AR" sz="1000" dirty="0">
                <a:solidFill>
                  <a:srgbClr val="7030A0"/>
                </a:solidFill>
                <a:latin typeface="Cambria" panose="02040503050406030204" pitchFamily="18" charset="0"/>
              </a:rPr>
              <a:t>Memoria del </a:t>
            </a:r>
            <a:r>
              <a:rPr lang="es-AR" sz="1000" dirty="0" smtClean="0">
                <a:solidFill>
                  <a:srgbClr val="7030A0"/>
                </a:solidFill>
                <a:latin typeface="Cambria" panose="02040503050406030204" pitchFamily="18" charset="0"/>
              </a:rPr>
              <a:t>Alma</a:t>
            </a:r>
          </a:p>
          <a:p>
            <a:endParaRPr lang="es-AR" sz="1000" dirty="0" smtClean="0">
              <a:solidFill>
                <a:srgbClr val="7030A0"/>
              </a:solidFill>
              <a:latin typeface="Cambria" panose="02040503050406030204" pitchFamily="18" charset="0"/>
            </a:endParaRPr>
          </a:p>
          <a:p>
            <a:r>
              <a:rPr lang="es-AR" sz="900" b="1" dirty="0" smtClean="0">
                <a:solidFill>
                  <a:srgbClr val="7030A0"/>
                </a:solidFill>
                <a:latin typeface="Cambria" panose="02040503050406030204" pitchFamily="18" charset="0"/>
              </a:rPr>
              <a:t>Servicios de Capacitación, </a:t>
            </a:r>
          </a:p>
          <a:p>
            <a:r>
              <a:rPr lang="es-AR" sz="900" b="1" dirty="0" smtClean="0">
                <a:solidFill>
                  <a:srgbClr val="7030A0"/>
                </a:solidFill>
                <a:latin typeface="Cambria" panose="02040503050406030204" pitchFamily="18" charset="0"/>
              </a:rPr>
              <a:t>Sistemas y Técnicas </a:t>
            </a:r>
          </a:p>
          <a:p>
            <a:r>
              <a:rPr lang="es-AR" sz="900" b="1" dirty="0" smtClean="0">
                <a:solidFill>
                  <a:srgbClr val="7030A0"/>
                </a:solidFill>
                <a:latin typeface="Cambria" panose="02040503050406030204" pitchFamily="18" charset="0"/>
              </a:rPr>
              <a:t>De Comunicación Espiritual</a:t>
            </a:r>
          </a:p>
          <a:p>
            <a:r>
              <a:rPr lang="es-AR" sz="900" b="1" dirty="0" smtClean="0">
                <a:solidFill>
                  <a:srgbClr val="7030A0"/>
                </a:solidFill>
                <a:latin typeface="Cambria" panose="02040503050406030204" pitchFamily="18" charset="0"/>
              </a:rPr>
              <a:t>DISP. OF.: 1692/14</a:t>
            </a:r>
          </a:p>
        </p:txBody>
      </p:sp>
      <p:pic>
        <p:nvPicPr>
          <p:cNvPr id="12" name="j0314068.jpg"/>
          <p:cNvPicPr>
            <a:picLocks noChangeAspect="1"/>
          </p:cNvPicPr>
          <p:nvPr/>
        </p:nvPicPr>
        <p:blipFill>
          <a:blip r:embed="rId5">
            <a:duotone>
              <a:schemeClr val="accent3">
                <a:shade val="45000"/>
                <a:satMod val="135000"/>
              </a:schemeClr>
              <a:prstClr val="white"/>
            </a:duotone>
            <a:extLst>
              <a:ext uri="{BEBA8EAE-BF5A-486C-A8C5-ECC9F3942E4B}">
                <a14:imgProps xmlns:a14="http://schemas.microsoft.com/office/drawing/2010/main">
                  <a14:imgLayer r:embed="rId6">
                    <a14:imgEffect>
                      <a14:brightnessContrast contrast="-40000"/>
                    </a14:imgEffect>
                  </a14:imgLayer>
                </a14:imgProps>
              </a:ext>
            </a:extLst>
          </a:blip>
          <a:stretch>
            <a:fillRect/>
          </a:stretch>
        </p:blipFill>
        <p:spPr>
          <a:xfrm>
            <a:off x="611560" y="455253"/>
            <a:ext cx="3886200" cy="32686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Preparación para ser CANAL</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sz="1900" b="1" dirty="0" smtClean="0">
                <a:latin typeface="Cambria" panose="02040503050406030204" pitchFamily="18" charset="0"/>
              </a:rPr>
              <a:t>La </a:t>
            </a:r>
            <a:r>
              <a:rPr lang="es-AR" sz="1900" b="1" dirty="0" smtClean="0">
                <a:latin typeface="Cambria" panose="02040503050406030204" pitchFamily="18" charset="0"/>
              </a:rPr>
              <a:t>Propia Apertura / Lectura </a:t>
            </a:r>
            <a:r>
              <a:rPr lang="es-AR" sz="1900" dirty="0" smtClean="0">
                <a:latin typeface="Cambria" panose="02040503050406030204" pitchFamily="18" charset="0"/>
              </a:rPr>
              <a:t>se realiza el día 9 (el día 1 es el primer día de meditación). Luego se realizará el proceso de Dispensación </a:t>
            </a:r>
            <a:r>
              <a:rPr lang="es-AR" sz="1900" dirty="0" err="1" smtClean="0">
                <a:latin typeface="Cambria" panose="02040503050406030204" pitchFamily="18" charset="0"/>
              </a:rPr>
              <a:t>Karmica</a:t>
            </a:r>
            <a:r>
              <a:rPr lang="es-AR" sz="1900" dirty="0" smtClean="0">
                <a:latin typeface="Cambria" panose="02040503050406030204" pitchFamily="18" charset="0"/>
              </a:rPr>
              <a:t>, que realiza todo consultante de Registros </a:t>
            </a:r>
            <a:r>
              <a:rPr lang="es-AR" sz="1900" dirty="0" err="1" smtClean="0">
                <a:latin typeface="Cambria" panose="02040503050406030204" pitchFamily="18" charset="0"/>
              </a:rPr>
              <a:t>Akahsicos</a:t>
            </a:r>
            <a:r>
              <a:rPr lang="es-AR" sz="1900" dirty="0" smtClean="0">
                <a:latin typeface="Cambria" panose="02040503050406030204" pitchFamily="18" charset="0"/>
              </a:rPr>
              <a:t> (se es Lector y Consultante a la vez).</a:t>
            </a:r>
          </a:p>
          <a:p>
            <a:pPr>
              <a:buClr>
                <a:srgbClr val="E25E14"/>
              </a:buClr>
              <a:buFont typeface="Wingdings" panose="05000000000000000000" pitchFamily="2" charset="2"/>
              <a:buChar char="q"/>
            </a:pPr>
            <a:r>
              <a:rPr lang="es-AR" sz="1900" b="1" dirty="0" smtClean="0">
                <a:latin typeface="Cambria" panose="02040503050406030204" pitchFamily="18" charset="0"/>
              </a:rPr>
              <a:t>Frecuencia de Lecturas </a:t>
            </a:r>
            <a:r>
              <a:rPr lang="es-AR" sz="1900" dirty="0" smtClean="0">
                <a:latin typeface="Cambria" panose="02040503050406030204" pitchFamily="18" charset="0"/>
              </a:rPr>
              <a:t>si bien luego de transitado el proceso de desbloqueo (8 días) se podría realizar una nueva Apertura / Lectura siempre es conveniente que pasen al menos 33 días entre lecturas, ya que ese es el lapso en que permanece activa la comunicación con la frecuencia </a:t>
            </a:r>
            <a:r>
              <a:rPr lang="es-AR" sz="1900" dirty="0" err="1" smtClean="0">
                <a:latin typeface="Cambria" panose="02040503050406030204" pitchFamily="18" charset="0"/>
              </a:rPr>
              <a:t>akashica</a:t>
            </a:r>
            <a:r>
              <a:rPr lang="es-AR" sz="1900" dirty="0" smtClean="0">
                <a:latin typeface="Cambria" panose="02040503050406030204" pitchFamily="18" charset="0"/>
              </a:rPr>
              <a:t> y se podría continuar comprendiendo la información.</a:t>
            </a: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43333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lnSpcReduction="1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Registros </a:t>
            </a:r>
            <a:r>
              <a:rPr lang="es-AR" altLang="x-none" sz="2800" b="1" dirty="0" err="1" smtClean="0">
                <a:solidFill>
                  <a:schemeClr val="accent4">
                    <a:lumMod val="75000"/>
                  </a:schemeClr>
                </a:solidFill>
                <a:latin typeface="Cambria" panose="02040503050406030204" pitchFamily="18" charset="0"/>
              </a:rPr>
              <a:t>Akashicos</a:t>
            </a:r>
            <a:r>
              <a:rPr lang="es-AR" altLang="x-none" sz="2800" b="1" dirty="0" smtClean="0">
                <a:solidFill>
                  <a:schemeClr val="accent4">
                    <a:lumMod val="75000"/>
                  </a:schemeClr>
                </a:solidFill>
                <a:latin typeface="Cambria" panose="02040503050406030204" pitchFamily="18" charset="0"/>
              </a:rPr>
              <a:t>: La Canalización</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sz="2000" dirty="0">
                <a:latin typeface="Cambria" panose="02040503050406030204" pitchFamily="18" charset="0"/>
              </a:rPr>
              <a:t>Los Lectores de Registros </a:t>
            </a:r>
            <a:r>
              <a:rPr lang="es-AR" sz="2000" dirty="0" err="1">
                <a:latin typeface="Cambria" panose="02040503050406030204" pitchFamily="18" charset="0"/>
              </a:rPr>
              <a:t>Akashicos</a:t>
            </a:r>
            <a:r>
              <a:rPr lang="es-AR" sz="2000" dirty="0">
                <a:latin typeface="Cambria" panose="02040503050406030204" pitchFamily="18" charset="0"/>
              </a:rPr>
              <a:t> somos canales transmisores de la información que está albergada en la memoria del alma, solo eso: </a:t>
            </a:r>
            <a:r>
              <a:rPr lang="es-AR" sz="2000" b="1" dirty="0">
                <a:latin typeface="Cambria" panose="02040503050406030204" pitchFamily="18" charset="0"/>
              </a:rPr>
              <a:t>Un canal</a:t>
            </a:r>
            <a:r>
              <a:rPr lang="es-AR" sz="2000" dirty="0" smtClean="0">
                <a:latin typeface="Cambria" panose="02040503050406030204" pitchFamily="18" charset="0"/>
              </a:rPr>
              <a:t>.</a:t>
            </a:r>
            <a:endParaRPr lang="es-AR" sz="1900" b="1" dirty="0" smtClean="0">
              <a:latin typeface="Cambria" panose="02040503050406030204" pitchFamily="18" charset="0"/>
            </a:endParaRPr>
          </a:p>
          <a:p>
            <a:pPr>
              <a:buClr>
                <a:srgbClr val="E25E14"/>
              </a:buClr>
              <a:buFont typeface="Wingdings" panose="05000000000000000000" pitchFamily="2" charset="2"/>
              <a:buChar char="q"/>
            </a:pPr>
            <a:r>
              <a:rPr lang="es-AR" sz="1900" b="1" dirty="0" smtClean="0">
                <a:latin typeface="Cambria" panose="02040503050406030204" pitchFamily="18" charset="0"/>
              </a:rPr>
              <a:t>Ser </a:t>
            </a:r>
            <a:r>
              <a:rPr lang="es-AR" sz="1900" b="1" dirty="0" smtClean="0">
                <a:latin typeface="Cambria" panose="02040503050406030204" pitchFamily="18" charset="0"/>
              </a:rPr>
              <a:t>canal </a:t>
            </a:r>
            <a:r>
              <a:rPr lang="es-AR" sz="1900" dirty="0" smtClean="0">
                <a:latin typeface="Cambria" panose="02040503050406030204" pitchFamily="18" charset="0"/>
              </a:rPr>
              <a:t>es ser transmisor. Existen diferentes niveles o frecuencias de canalización como la videncia o la </a:t>
            </a:r>
            <a:r>
              <a:rPr lang="es-AR" sz="1900" dirty="0" err="1" smtClean="0">
                <a:latin typeface="Cambria" panose="02040503050406030204" pitchFamily="18" charset="0"/>
              </a:rPr>
              <a:t>mediumnidad</a:t>
            </a:r>
            <a:r>
              <a:rPr lang="es-AR" sz="1900" dirty="0" smtClean="0">
                <a:latin typeface="Cambria" panose="02040503050406030204" pitchFamily="18" charset="0"/>
              </a:rPr>
              <a:t> espiritista, que son muy diferentes a la vibración </a:t>
            </a:r>
            <a:r>
              <a:rPr lang="es-AR" sz="1900" dirty="0" err="1" smtClean="0">
                <a:latin typeface="Cambria" panose="02040503050406030204" pitchFamily="18" charset="0"/>
              </a:rPr>
              <a:t>akashica</a:t>
            </a:r>
            <a:r>
              <a:rPr lang="es-AR" sz="1900" dirty="0" smtClean="0">
                <a:latin typeface="Cambria" panose="02040503050406030204" pitchFamily="18" charset="0"/>
              </a:rPr>
              <a:t>. Esta es simple, llega a nivel del “pensamiento” es como recordar eventos vividos, recordar algo que alguien nos dijo, etc.  El Lector jamás pierde la consciencia y el mensaje se fusiona con el pensamiento.</a:t>
            </a:r>
          </a:p>
          <a:p>
            <a:pPr>
              <a:buClr>
                <a:srgbClr val="E25E14"/>
              </a:buClr>
              <a:buFont typeface="Wingdings" panose="05000000000000000000" pitchFamily="2" charset="2"/>
              <a:buChar char="q"/>
            </a:pPr>
            <a:r>
              <a:rPr lang="es-AR" sz="1900" dirty="0" smtClean="0">
                <a:latin typeface="Cambria" panose="02040503050406030204" pitchFamily="18" charset="0"/>
              </a:rPr>
              <a:t>La </a:t>
            </a:r>
            <a:r>
              <a:rPr lang="es-AR" sz="1900" b="1" dirty="0" smtClean="0">
                <a:latin typeface="Cambria" panose="02040503050406030204" pitchFamily="18" charset="0"/>
              </a:rPr>
              <a:t>Canalización </a:t>
            </a:r>
            <a:r>
              <a:rPr lang="es-AR" sz="1900" b="1" dirty="0" err="1" smtClean="0">
                <a:latin typeface="Cambria" panose="02040503050406030204" pitchFamily="18" charset="0"/>
              </a:rPr>
              <a:t>Akashica</a:t>
            </a:r>
            <a:r>
              <a:rPr lang="es-AR" sz="1900" b="1" dirty="0" smtClean="0">
                <a:latin typeface="Cambria" panose="02040503050406030204" pitchFamily="18" charset="0"/>
              </a:rPr>
              <a:t> </a:t>
            </a:r>
            <a:r>
              <a:rPr lang="es-AR" sz="1900" dirty="0" smtClean="0">
                <a:latin typeface="Cambria" panose="02040503050406030204" pitchFamily="18" charset="0"/>
              </a:rPr>
              <a:t>se diferencia del pensamiento porque no acontece de manera repentina, sino en el contexto de una sesión que se abre con invocación a los Custodios de Registros </a:t>
            </a:r>
            <a:r>
              <a:rPr lang="es-AR" sz="1900" dirty="0" err="1" smtClean="0">
                <a:latin typeface="Cambria" panose="02040503050406030204" pitchFamily="18" charset="0"/>
              </a:rPr>
              <a:t>Akashicos</a:t>
            </a:r>
            <a:r>
              <a:rPr lang="es-AR" sz="1900" dirty="0" smtClean="0">
                <a:latin typeface="Cambria" panose="02040503050406030204" pitchFamily="18" charset="0"/>
              </a:rPr>
              <a:t>, con elevación de consciencia y mediante el “Yo Superior” como llave o nexo, luego hay un desarrollo, un cierre de sesión y una desconexión.</a:t>
            </a: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smtClean="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198657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lnSpcReduction="10000"/>
          </a:bodyPr>
          <a:lstStyle>
            <a:extLst/>
          </a:lstStyle>
          <a:p>
            <a:pPr marL="0" indent="0">
              <a:buNone/>
            </a:pPr>
            <a:r>
              <a:rPr lang="es-AR" altLang="x-none" sz="2400" b="1" dirty="0" smtClean="0"/>
              <a:t>   </a:t>
            </a:r>
            <a:r>
              <a:rPr lang="es-AR" altLang="x-none" sz="2400" b="1" dirty="0">
                <a:solidFill>
                  <a:schemeClr val="accent4">
                    <a:lumMod val="75000"/>
                  </a:schemeClr>
                </a:solidFill>
                <a:latin typeface="Cambria" panose="02040503050406030204" pitchFamily="18" charset="0"/>
              </a:rPr>
              <a:t>Introducción: </a:t>
            </a:r>
            <a:r>
              <a:rPr lang="es-AR" altLang="x-none" sz="2400" dirty="0">
                <a:solidFill>
                  <a:schemeClr val="accent4">
                    <a:lumMod val="75000"/>
                  </a:schemeClr>
                </a:solidFill>
                <a:latin typeface="Cambria" panose="02040503050406030204" pitchFamily="18" charset="0"/>
              </a:rPr>
              <a:t>La Lectura Propia, Llave del </a:t>
            </a:r>
            <a:r>
              <a:rPr lang="es-AR" altLang="x-none" sz="2400" dirty="0" smtClean="0">
                <a:solidFill>
                  <a:schemeClr val="accent4">
                    <a:lumMod val="75000"/>
                  </a:schemeClr>
                </a:solidFill>
                <a:latin typeface="Cambria" panose="02040503050406030204" pitchFamily="18" charset="0"/>
              </a:rPr>
              <a:t>Alma</a:t>
            </a: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sz="1800" b="1" dirty="0" smtClean="0">
                <a:latin typeface="Cambria" panose="02040503050406030204" pitchFamily="18" charset="0"/>
              </a:rPr>
              <a:t>Será prioritaria la voluntad </a:t>
            </a:r>
            <a:r>
              <a:rPr lang="es-AR" sz="1800" dirty="0" smtClean="0">
                <a:latin typeface="Cambria" panose="02040503050406030204" pitchFamily="18" charset="0"/>
              </a:rPr>
              <a:t>del futuro Lector para comenzar a recorrer el “sendero de luz</a:t>
            </a:r>
            <a:r>
              <a:rPr lang="es-AR" sz="1800" dirty="0" smtClean="0">
                <a:latin typeface="Cambria" panose="02040503050406030204" pitchFamily="18" charset="0"/>
              </a:rPr>
              <a:t>” y estar al Servicio de la recepción de Información.</a:t>
            </a:r>
            <a:endParaRPr lang="es-AR" sz="1800" dirty="0" smtClean="0">
              <a:latin typeface="Cambria" panose="02040503050406030204" pitchFamily="18" charset="0"/>
            </a:endParaRPr>
          </a:p>
          <a:p>
            <a:pPr>
              <a:buClr>
                <a:srgbClr val="E25E14"/>
              </a:buClr>
              <a:buFont typeface="Wingdings" panose="05000000000000000000" pitchFamily="2" charset="2"/>
              <a:buChar char="q"/>
            </a:pPr>
            <a:r>
              <a:rPr lang="es-AR" sz="1800" dirty="0" smtClean="0">
                <a:latin typeface="Cambria" panose="02040503050406030204" pitchFamily="18" charset="0"/>
              </a:rPr>
              <a:t>La información llegará en forma de </a:t>
            </a:r>
            <a:r>
              <a:rPr lang="es-AR" sz="1800" b="1" dirty="0" smtClean="0">
                <a:latin typeface="Cambria" panose="02040503050406030204" pitchFamily="18" charset="0"/>
              </a:rPr>
              <a:t>“Lenguaje Simbólico de Luz</a:t>
            </a:r>
            <a:r>
              <a:rPr lang="es-AR" sz="1800" dirty="0" smtClean="0">
                <a:latin typeface="Cambria" panose="02040503050406030204" pitchFamily="18" charset="0"/>
              </a:rPr>
              <a:t>”, el cual deberá ser decodificado </a:t>
            </a:r>
            <a:r>
              <a:rPr lang="es-AR" sz="1800" b="1" dirty="0" smtClean="0">
                <a:latin typeface="Cambria" panose="02040503050406030204" pitchFamily="18" charset="0"/>
              </a:rPr>
              <a:t>pura y exclusivamente por el consultante.</a:t>
            </a:r>
          </a:p>
          <a:p>
            <a:pPr>
              <a:buClr>
                <a:srgbClr val="E25E14"/>
              </a:buClr>
              <a:buFont typeface="Wingdings" panose="05000000000000000000" pitchFamily="2" charset="2"/>
              <a:buChar char="q"/>
            </a:pPr>
            <a:r>
              <a:rPr lang="es-AR" sz="1800" dirty="0">
                <a:latin typeface="Cambria" panose="02040503050406030204" pitchFamily="18" charset="0"/>
              </a:rPr>
              <a:t>El Lector deberá tener una adecuada </a:t>
            </a:r>
            <a:r>
              <a:rPr lang="es-AR" sz="1800" b="1" dirty="0">
                <a:latin typeface="Cambria" panose="02040503050406030204" pitchFamily="18" charset="0"/>
              </a:rPr>
              <a:t>apertura para ejercer la humildad y el respeto por un lenguaje simbólico</a:t>
            </a:r>
            <a:r>
              <a:rPr lang="es-AR" sz="1800" dirty="0">
                <a:latin typeface="Cambria" panose="02040503050406030204" pitchFamily="18" charset="0"/>
              </a:rPr>
              <a:t> de alta vibración mediante el cual llegarán respuestas referidas exclusivamente a temas existenciales para su desbloqueo </a:t>
            </a:r>
            <a:r>
              <a:rPr lang="es-AR" sz="1800" dirty="0" err="1">
                <a:latin typeface="Cambria" panose="02040503050406030204" pitchFamily="18" charset="0"/>
              </a:rPr>
              <a:t>karmico</a:t>
            </a:r>
            <a:r>
              <a:rPr lang="es-AR" sz="1800" dirty="0">
                <a:latin typeface="Cambria" panose="02040503050406030204" pitchFamily="18" charset="0"/>
              </a:rPr>
              <a:t> y acceso a una nueva consciencia espiritual</a:t>
            </a:r>
            <a:r>
              <a:rPr lang="es-AR" sz="1800" dirty="0" smtClean="0">
                <a:latin typeface="Cambria" panose="02040503050406030204" pitchFamily="18" charset="0"/>
              </a:rPr>
              <a:t>.</a:t>
            </a:r>
          </a:p>
          <a:p>
            <a:pPr>
              <a:buClr>
                <a:srgbClr val="E25E14"/>
              </a:buClr>
              <a:buFont typeface="Wingdings" panose="05000000000000000000" pitchFamily="2" charset="2"/>
              <a:buChar char="q"/>
            </a:pPr>
            <a:r>
              <a:rPr lang="es-AR" sz="1800" dirty="0">
                <a:latin typeface="Cambria" panose="02040503050406030204" pitchFamily="18" charset="0"/>
              </a:rPr>
              <a:t>Se deberá atravesar un </a:t>
            </a:r>
            <a:r>
              <a:rPr lang="es-AR" sz="1800" b="1" dirty="0">
                <a:latin typeface="Cambria" panose="02040503050406030204" pitchFamily="18" charset="0"/>
              </a:rPr>
              <a:t>“sendero de luz” </a:t>
            </a:r>
            <a:r>
              <a:rPr lang="es-AR" sz="1800" dirty="0">
                <a:latin typeface="Cambria" panose="02040503050406030204" pitchFamily="18" charset="0"/>
              </a:rPr>
              <a:t>antes de poder realizar la propia apertura de Registros.</a:t>
            </a:r>
          </a:p>
          <a:p>
            <a:pPr>
              <a:buClr>
                <a:srgbClr val="E25E14"/>
              </a:buClr>
              <a:buFont typeface="Wingdings" panose="05000000000000000000" pitchFamily="2" charset="2"/>
              <a:buChar char="q"/>
            </a:pPr>
            <a:r>
              <a:rPr lang="es-AR" sz="1800" dirty="0">
                <a:latin typeface="Cambria" panose="02040503050406030204" pitchFamily="18" charset="0"/>
              </a:rPr>
              <a:t>Solo el </a:t>
            </a:r>
            <a:r>
              <a:rPr lang="es-AR" sz="1800" b="1" dirty="0">
                <a:latin typeface="Cambria" panose="02040503050406030204" pitchFamily="18" charset="0"/>
              </a:rPr>
              <a:t>YO SUPERIOR </a:t>
            </a:r>
            <a:r>
              <a:rPr lang="es-AR" sz="1800" dirty="0">
                <a:latin typeface="Cambria" panose="02040503050406030204" pitchFamily="18" charset="0"/>
              </a:rPr>
              <a:t>del Lector a través de su consciencia expandida puede brindar la </a:t>
            </a:r>
            <a:r>
              <a:rPr lang="es-AR" sz="1800" b="1" dirty="0">
                <a:latin typeface="Cambria" panose="02040503050406030204" pitchFamily="18" charset="0"/>
              </a:rPr>
              <a:t>LLAVE</a:t>
            </a:r>
            <a:r>
              <a:rPr lang="es-AR" sz="1800" dirty="0">
                <a:latin typeface="Cambria" panose="02040503050406030204" pitchFamily="18" charset="0"/>
              </a:rPr>
              <a:t> de apertura a la comunicación.</a:t>
            </a:r>
          </a:p>
          <a:p>
            <a:pPr>
              <a:buClr>
                <a:srgbClr val="E25E14"/>
              </a:buClr>
              <a:buFont typeface="Wingdings" panose="05000000000000000000" pitchFamily="2" charset="2"/>
              <a:buChar char="q"/>
            </a:pPr>
            <a:endParaRPr lang="es-AR" sz="1800" dirty="0">
              <a:latin typeface="Cambria" panose="02040503050406030204" pitchFamily="18" charset="0"/>
            </a:endParaRPr>
          </a:p>
          <a:p>
            <a:pPr>
              <a:buClr>
                <a:srgbClr val="E25E14"/>
              </a:buClr>
              <a:buFont typeface="Wingdings" panose="05000000000000000000" pitchFamily="2" charset="2"/>
              <a:buChar char="q"/>
            </a:pPr>
            <a:endParaRPr lang="es-AR" sz="1800" dirty="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rmAutofit lnSpcReduction="1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17000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fontScale="92500" lnSpcReduction="1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Preparación para ser CANAL</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Centros de Energía </a:t>
            </a:r>
            <a:r>
              <a:rPr lang="es-AR" altLang="x-none" sz="1900" dirty="0" smtClean="0">
                <a:latin typeface="Cambria" panose="02040503050406030204" pitchFamily="18" charset="0"/>
              </a:rPr>
              <a:t>los </a:t>
            </a:r>
            <a:r>
              <a:rPr lang="es-AR" altLang="x-none" sz="1900" dirty="0" err="1" smtClean="0">
                <a:latin typeface="Cambria" panose="02040503050406030204" pitchFamily="18" charset="0"/>
              </a:rPr>
              <a:t>chakras</a:t>
            </a:r>
            <a:r>
              <a:rPr lang="es-AR" altLang="x-none" sz="1900" dirty="0" smtClean="0">
                <a:latin typeface="Cambria" panose="02040503050406030204" pitchFamily="18" charset="0"/>
              </a:rPr>
              <a:t> conectan a la entidad viviente con la fuente de creación divina, si están bloqueados es muy difícil alcanzar la alta frecuencia vibratoria que permite la comunicación con el canal de luz. Son el nexo entre la materia y el cuerpo sutil, el aura. Son válvulas que captan la energía y la equilibran.</a:t>
            </a:r>
            <a:endParaRPr lang="es-AR" altLang="x-none" sz="1900" dirty="0">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Sendero de Luz </a:t>
            </a:r>
            <a:r>
              <a:rPr lang="es-AR" altLang="x-none" sz="1900" dirty="0" smtClean="0">
                <a:latin typeface="Cambria" panose="02040503050406030204" pitchFamily="18" charset="0"/>
              </a:rPr>
              <a:t>es un período de meditaciones que debe transitar el futuro Lector para elevar su frecuencia vibratoria y conocer su forma de percibir, de canalizar. De esta manera si tuviera un canal </a:t>
            </a:r>
            <a:r>
              <a:rPr lang="es-AR" altLang="x-none" sz="1900" dirty="0" err="1" smtClean="0">
                <a:latin typeface="Cambria" panose="02040503050406030204" pitchFamily="18" charset="0"/>
              </a:rPr>
              <a:t>mediúmnico</a:t>
            </a:r>
            <a:r>
              <a:rPr lang="es-AR" altLang="x-none" sz="1900" dirty="0" smtClean="0">
                <a:latin typeface="Cambria" panose="02040503050406030204" pitchFamily="18" charset="0"/>
              </a:rPr>
              <a:t> o de videncia latente, durante el “Sendero de Luz” quedaría equilibrado. </a:t>
            </a:r>
          </a:p>
          <a:p>
            <a:pPr>
              <a:buClr>
                <a:srgbClr val="E25E14"/>
              </a:buClr>
              <a:buFont typeface="Wingdings" panose="05000000000000000000" pitchFamily="2" charset="2"/>
              <a:buChar char="q"/>
            </a:pPr>
            <a:r>
              <a:rPr lang="es-AR" sz="1900" b="1" dirty="0" smtClean="0">
                <a:latin typeface="Cambria" panose="02040503050406030204" pitchFamily="18" charset="0"/>
              </a:rPr>
              <a:t>Meditaciones </a:t>
            </a:r>
            <a:r>
              <a:rPr lang="es-AR" sz="1900" dirty="0" smtClean="0">
                <a:latin typeface="Cambria" panose="02040503050406030204" pitchFamily="18" charset="0"/>
              </a:rPr>
              <a:t>se desarrollan durante 7 días ininterrumpidos con la finalidad de desbloquear los </a:t>
            </a:r>
            <a:r>
              <a:rPr lang="es-AR" sz="1900" dirty="0" err="1" smtClean="0">
                <a:latin typeface="Cambria" panose="02040503050406030204" pitchFamily="18" charset="0"/>
              </a:rPr>
              <a:t>chakras</a:t>
            </a:r>
            <a:r>
              <a:rPr lang="es-AR" sz="1900" dirty="0" smtClean="0">
                <a:latin typeface="Cambria" panose="02040503050406030204" pitchFamily="18" charset="0"/>
              </a:rPr>
              <a:t> para liberar cuestiones emocionales manifiestas o latentes</a:t>
            </a:r>
            <a:r>
              <a:rPr lang="es-AR" altLang="x-none" sz="1900" dirty="0" smtClean="0">
                <a:latin typeface="Cambria" panose="02040503050406030204" pitchFamily="18" charset="0"/>
              </a:rPr>
              <a:t>. Es un lapso de limpieza espiritual. </a:t>
            </a:r>
            <a:r>
              <a:rPr lang="es-AR" sz="1900" dirty="0" smtClean="0">
                <a:latin typeface="Cambria" panose="02040503050406030204" pitchFamily="18" charset="0"/>
              </a:rPr>
              <a:t>El 8vo día se toma un vaso de agua mineral en ayunas para limpieza o purificación.</a:t>
            </a: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333467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lnSpcReduction="1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Las Formas de Canalizar</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Percepción en Canalización </a:t>
            </a:r>
            <a:r>
              <a:rPr lang="es-AR" altLang="x-none" sz="1900" dirty="0" smtClean="0">
                <a:latin typeface="Cambria" panose="02040503050406030204" pitchFamily="18" charset="0"/>
              </a:rPr>
              <a:t>son impulsos luminosos que nos conectan con nuestro ser mas elevado y nos comunican lo que deseamos saber para superar nuestro </a:t>
            </a:r>
            <a:r>
              <a:rPr lang="es-AR" altLang="x-none" sz="1900" dirty="0" err="1" smtClean="0">
                <a:latin typeface="Cambria" panose="02040503050406030204" pitchFamily="18" charset="0"/>
              </a:rPr>
              <a:t>estadío</a:t>
            </a:r>
            <a:r>
              <a:rPr lang="es-AR" altLang="x-none" sz="1900" dirty="0" smtClean="0">
                <a:latin typeface="Cambria" panose="02040503050406030204" pitchFamily="18" charset="0"/>
              </a:rPr>
              <a:t> evolutivo existencial.  El cerebro mediante impulsos eléctricos activa ciertas zonas que están inactivas y conecta con la fuente de información.</a:t>
            </a:r>
            <a:endParaRPr lang="es-AR" altLang="x-none" sz="1900" dirty="0">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Quienes Canalizan </a:t>
            </a:r>
            <a:r>
              <a:rPr lang="es-AR" altLang="x-none" sz="1900" dirty="0" smtClean="0">
                <a:latin typeface="Cambria" panose="02040503050406030204" pitchFamily="18" charset="0"/>
              </a:rPr>
              <a:t>todos los seres humanos tenemos potencial para percibir, de la misma forma que todos tenemos capacidad de soñar. Si bien algunas personas son más receptivas que otras, en todos habita la partícula de la divina consciencia creadora.</a:t>
            </a:r>
          </a:p>
          <a:p>
            <a:pPr>
              <a:buClr>
                <a:srgbClr val="E25E14"/>
              </a:buClr>
              <a:buFont typeface="Wingdings" panose="05000000000000000000" pitchFamily="2" charset="2"/>
              <a:buChar char="q"/>
            </a:pPr>
            <a:r>
              <a:rPr lang="es-AR" sz="1900" b="1" dirty="0" smtClean="0">
                <a:latin typeface="Cambria" panose="02040503050406030204" pitchFamily="18" charset="0"/>
              </a:rPr>
              <a:t>Limites para Canalizar </a:t>
            </a:r>
            <a:r>
              <a:rPr lang="es-AR" sz="1900" dirty="0" smtClean="0">
                <a:latin typeface="Cambria" panose="02040503050406030204" pitchFamily="18" charset="0"/>
              </a:rPr>
              <a:t>es </a:t>
            </a:r>
            <a:r>
              <a:rPr lang="es-AR" altLang="x-none" sz="1900" dirty="0" smtClean="0">
                <a:latin typeface="Cambria" panose="02040503050406030204" pitchFamily="18" charset="0"/>
              </a:rPr>
              <a:t>central la </a:t>
            </a:r>
            <a:r>
              <a:rPr lang="es-AR" altLang="x-none" sz="1900" b="1" dirty="0" smtClean="0">
                <a:latin typeface="Cambria" panose="02040503050406030204" pitchFamily="18" charset="0"/>
              </a:rPr>
              <a:t>intensión</a:t>
            </a:r>
            <a:r>
              <a:rPr lang="es-AR" altLang="x-none" sz="1900" dirty="0" smtClean="0">
                <a:latin typeface="Cambria" panose="02040503050406030204" pitchFamily="18" charset="0"/>
              </a:rPr>
              <a:t> en percepción de la luz espiritual y la confianza en la elevación del Ser hacia la consciencia divina creadora. Cuanto mas elevada es la frecuencia vibratoria y más profunda y amorosa es la intensión, más poderoso será el canal de luz. Acceder al </a:t>
            </a:r>
            <a:r>
              <a:rPr lang="es-AR" altLang="x-none" sz="1900" dirty="0" err="1" smtClean="0">
                <a:latin typeface="Cambria" panose="02040503050406030204" pitchFamily="18" charset="0"/>
              </a:rPr>
              <a:t>Akasha</a:t>
            </a:r>
            <a:r>
              <a:rPr lang="es-AR" altLang="x-none" sz="1900" dirty="0" smtClean="0">
                <a:latin typeface="Cambria" panose="02040503050406030204" pitchFamily="18" charset="0"/>
              </a:rPr>
              <a:t> es una cuestión de Vibración.</a:t>
            </a:r>
            <a:endParaRPr lang="es-AR" sz="1900" dirty="0" smtClean="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a:solidFill>
                  <a:schemeClr val="bg1"/>
                </a:solidFill>
              </a:rPr>
              <a:t>   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408220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fontScale="92500" lnSpcReduction="2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Las Formas de Canalizar</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sz="1900" b="1" dirty="0" smtClean="0">
                <a:latin typeface="Cambria" panose="02040503050406030204" pitchFamily="18" charset="0"/>
              </a:rPr>
              <a:t>Lenguaje </a:t>
            </a:r>
            <a:r>
              <a:rPr lang="es-AR" sz="1900" b="1" dirty="0" smtClean="0">
                <a:latin typeface="Cambria" panose="02040503050406030204" pitchFamily="18" charset="0"/>
              </a:rPr>
              <a:t>Simbólico </a:t>
            </a:r>
            <a:r>
              <a:rPr lang="es-AR" sz="1900" dirty="0" smtClean="0">
                <a:latin typeface="Cambria" panose="02040503050406030204" pitchFamily="18" charset="0"/>
              </a:rPr>
              <a:t>juegos de luces y sombras, solo una luz, aromas o un aroma, colores o un color, una palabra, una frase armada, un número o secuencia de números, colores o un color, una palabra, una frese armada, un número o secuencia de números. A veces la información llega como si viéramos una película o recordáramos un evento vivido</a:t>
            </a:r>
            <a:r>
              <a:rPr lang="es-AR" sz="1900" dirty="0" smtClean="0">
                <a:latin typeface="Cambria" panose="02040503050406030204" pitchFamily="18" charset="0"/>
              </a:rPr>
              <a:t>.</a:t>
            </a:r>
          </a:p>
          <a:p>
            <a:pPr>
              <a:buClr>
                <a:srgbClr val="E25E14"/>
              </a:buClr>
              <a:buFont typeface="Wingdings" panose="05000000000000000000" pitchFamily="2" charset="2"/>
              <a:buChar char="q"/>
            </a:pPr>
            <a:r>
              <a:rPr lang="es-AR" altLang="x-none" sz="1900" b="1" dirty="0">
                <a:latin typeface="Cambria" panose="02040503050406030204" pitchFamily="18" charset="0"/>
              </a:rPr>
              <a:t>Cómo se Percibe </a:t>
            </a:r>
            <a:r>
              <a:rPr lang="es-AR" altLang="x-none" sz="1900" dirty="0">
                <a:latin typeface="Cambria" panose="02040503050406030204" pitchFamily="18" charset="0"/>
              </a:rPr>
              <a:t>las freses o palabras generalmente llegan mediante la voz interior, no a través del oído físico. La información llegará al Lector de la manera más dinámica en que pueda percibirla. Por eso, es muy importante el entrenamiento constante, transitar el “sendero de luz” para diferenciar la propia mente de la canalización. Recordemos que ésta acontece siempre en el contexto de una sesión, con consciencia expandida. El Lector percibe la información como algo integrado, no como algo externo a él.</a:t>
            </a:r>
          </a:p>
          <a:p>
            <a:pPr>
              <a:buClr>
                <a:srgbClr val="E25E14"/>
              </a:buClr>
              <a:buFont typeface="Wingdings" panose="05000000000000000000" pitchFamily="2" charset="2"/>
              <a:buChar char="q"/>
            </a:pPr>
            <a:r>
              <a:rPr lang="es-AR" sz="1900" b="1" dirty="0" smtClean="0">
                <a:latin typeface="Cambria" panose="02040503050406030204" pitchFamily="18" charset="0"/>
              </a:rPr>
              <a:t>Apertura </a:t>
            </a:r>
            <a:r>
              <a:rPr lang="es-AR" sz="1900" b="1" dirty="0" smtClean="0">
                <a:latin typeface="Cambria" panose="02040503050406030204" pitchFamily="18" charset="0"/>
              </a:rPr>
              <a:t>del Canal </a:t>
            </a:r>
            <a:r>
              <a:rPr lang="es-AR" sz="1900" dirty="0" smtClean="0">
                <a:latin typeface="Cambria" panose="02040503050406030204" pitchFamily="18" charset="0"/>
              </a:rPr>
              <a:t>pueden experimentarse diferentes sensaciones: vibración en </a:t>
            </a:r>
            <a:r>
              <a:rPr lang="es-AR" sz="1900" dirty="0" err="1" smtClean="0">
                <a:latin typeface="Cambria" panose="02040503050406030204" pitchFamily="18" charset="0"/>
              </a:rPr>
              <a:t>chakra</a:t>
            </a:r>
            <a:r>
              <a:rPr lang="es-AR" sz="1900" dirty="0" smtClean="0">
                <a:latin typeface="Cambria" panose="02040503050406030204" pitchFamily="18" charset="0"/>
              </a:rPr>
              <a:t> corona, leve aumento de los latidos del corazón, cosquilleo o calor en las manos, pies o espalda, paz envolvente, etc.</a:t>
            </a: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a:solidFill>
                  <a:schemeClr val="bg1"/>
                </a:solidFill>
              </a:rPr>
              <a:t>   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341980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fontScale="92500" lnSpcReduction="1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Las Formas de Canalizar</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Los </a:t>
            </a:r>
            <a:r>
              <a:rPr lang="es-AR" altLang="x-none" sz="1900" b="1" dirty="0" smtClean="0">
                <a:latin typeface="Cambria" panose="02040503050406030204" pitchFamily="18" charset="0"/>
              </a:rPr>
              <a:t>Seres que Canalizamos </a:t>
            </a:r>
            <a:r>
              <a:rPr lang="es-AR" altLang="x-none" sz="1900" dirty="0" smtClean="0">
                <a:latin typeface="Cambria" panose="02040503050406030204" pitchFamily="18" charset="0"/>
              </a:rPr>
              <a:t>son energía mística, seres súper-lumínicos que traspasan las conceptualizaciones del verbo. Es muy probable que no llegue el nombre del Ser que canalizamos, ya que nombrar forma parte de los arquetipos que necesitamos los humanos para materializar aquello que percibimos.  Y al nombrar, también limitamos.</a:t>
            </a:r>
          </a:p>
          <a:p>
            <a:pPr>
              <a:buClr>
                <a:srgbClr val="E25E14"/>
              </a:buClr>
              <a:buFont typeface="Wingdings" panose="05000000000000000000" pitchFamily="2" charset="2"/>
              <a:buChar char="q"/>
            </a:pPr>
            <a:r>
              <a:rPr lang="es-AR" sz="1900" b="1" dirty="0" smtClean="0">
                <a:latin typeface="Cambria" panose="02040503050406030204" pitchFamily="18" charset="0"/>
              </a:rPr>
              <a:t>Los Guías </a:t>
            </a:r>
            <a:r>
              <a:rPr lang="es-AR" sz="1900" dirty="0" smtClean="0">
                <a:latin typeface="Cambria" panose="02040503050406030204" pitchFamily="18" charset="0"/>
              </a:rPr>
              <a:t>son las individualidades del grupo energético que conformamos,  la manifestación de nuestra propia sabiduría y energía amorosa activada</a:t>
            </a:r>
            <a:r>
              <a:rPr lang="es-AR" altLang="x-none" sz="1900" dirty="0" smtClean="0">
                <a:latin typeface="Cambria" panose="02040503050406030204" pitchFamily="18" charset="0"/>
              </a:rPr>
              <a:t>. La luz pura se siente a través de nuestra convicción, sin la intervención de definiciones.</a:t>
            </a:r>
            <a:endParaRPr lang="es-AR" sz="1900" dirty="0" smtClean="0">
              <a:latin typeface="Cambria" panose="02040503050406030204" pitchFamily="18" charset="0"/>
            </a:endParaRPr>
          </a:p>
          <a:p>
            <a:pPr>
              <a:buClr>
                <a:srgbClr val="E25E14"/>
              </a:buClr>
              <a:buFont typeface="Wingdings" panose="05000000000000000000" pitchFamily="2" charset="2"/>
              <a:buChar char="q"/>
            </a:pPr>
            <a:r>
              <a:rPr lang="es-AR" sz="1900" b="1" dirty="0" smtClean="0">
                <a:latin typeface="Cambria" panose="02040503050406030204" pitchFamily="18" charset="0"/>
              </a:rPr>
              <a:t>Los Maestros Ascendidos </a:t>
            </a:r>
            <a:r>
              <a:rPr lang="es-AR" sz="1900" dirty="0" smtClean="0">
                <a:latin typeface="Cambria" panose="02040503050406030204" pitchFamily="18" charset="0"/>
              </a:rPr>
              <a:t>son seres que han completado sus ciclos de existencia y acompañan a la humanidad en su proceso de evolución y ascensión planetaria.</a:t>
            </a:r>
          </a:p>
          <a:p>
            <a:pPr>
              <a:buClr>
                <a:srgbClr val="E25E14"/>
              </a:buClr>
              <a:buFont typeface="Wingdings" panose="05000000000000000000" pitchFamily="2" charset="2"/>
              <a:buChar char="q"/>
            </a:pPr>
            <a:r>
              <a:rPr lang="es-AR" sz="1900" b="1" dirty="0" smtClean="0">
                <a:latin typeface="Cambria" panose="02040503050406030204" pitchFamily="18" charset="0"/>
              </a:rPr>
              <a:t>Quien/es Responde/n </a:t>
            </a:r>
            <a:r>
              <a:rPr lang="es-AR" altLang="x-none" sz="1900" dirty="0">
                <a:latin typeface="Cambria" panose="02040503050406030204" pitchFamily="18" charset="0"/>
              </a:rPr>
              <a:t>El Ser que interviene en la canalización depende del proceso evolutivo del Lector, puede no ser el mismo en todas las canalizaciones</a:t>
            </a:r>
            <a:r>
              <a:rPr lang="es-AR" altLang="x-none" sz="1900" dirty="0" smtClean="0">
                <a:latin typeface="Cambria" panose="02040503050406030204" pitchFamily="18" charset="0"/>
              </a:rPr>
              <a:t>. En algunos casos, dependerá del tema de la consulta o del mensaje que haya que percibir.</a:t>
            </a:r>
            <a:endParaRPr lang="es-AR" altLang="x-none" sz="1900" dirty="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372834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fontScale="92500" lnSpcReduction="1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Las Diferencias en las Formas de Percibir</a:t>
            </a:r>
            <a:r>
              <a:rPr lang="es-AR" altLang="x-none" sz="1000" dirty="0" smtClean="0">
                <a:solidFill>
                  <a:schemeClr val="accent4">
                    <a:lumMod val="75000"/>
                  </a:schemeClr>
                </a:solidFill>
                <a:latin typeface="Cambria" panose="02040503050406030204" pitchFamily="18" charset="0"/>
              </a:rPr>
              <a:t> </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Canalización: es el mundo de la espiritualidad </a:t>
            </a:r>
            <a:r>
              <a:rPr lang="es-AR" altLang="x-none" sz="1900" dirty="0" smtClean="0">
                <a:latin typeface="Cambria" panose="02040503050406030204" pitchFamily="18" charset="0"/>
              </a:rPr>
              <a:t>Se produce en el contexto de conexión con el canal de luz o comunicación con un </a:t>
            </a:r>
            <a:r>
              <a:rPr lang="es-AR" altLang="x-none" sz="1900" b="1" dirty="0" smtClean="0">
                <a:latin typeface="Cambria" panose="02040503050406030204" pitchFamily="18" charset="0"/>
              </a:rPr>
              <a:t>ser o entidad superior. </a:t>
            </a:r>
            <a:r>
              <a:rPr lang="es-AR" altLang="x-none" sz="1900" dirty="0" smtClean="0">
                <a:latin typeface="Cambria" panose="02040503050406030204" pitchFamily="18" charset="0"/>
              </a:rPr>
              <a:t>Hay una clara </a:t>
            </a:r>
            <a:r>
              <a:rPr lang="es-AR" altLang="x-none" sz="1900" b="1" dirty="0" smtClean="0">
                <a:latin typeface="Cambria" panose="02040503050406030204" pitchFamily="18" charset="0"/>
              </a:rPr>
              <a:t>invocación previa </a:t>
            </a:r>
            <a:r>
              <a:rPr lang="es-AR" altLang="x-none" sz="1900" dirty="0" smtClean="0">
                <a:latin typeface="Cambria" panose="02040503050406030204" pitchFamily="18" charset="0"/>
              </a:rPr>
              <a:t>a la recepción de la información en un estado de elevación de consciencia y alta frecuencia vibratoria. No hay influencia previa de la realidad pero posteriormente a la recepción de la información ciertos hechos explican, justifican o argumentan la información recibida.</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Inspiración: es el mundo de las ideas creativas.  </a:t>
            </a:r>
            <a:r>
              <a:rPr lang="es-AR" altLang="x-none" sz="1900" dirty="0" smtClean="0">
                <a:latin typeface="Cambria" panose="02040503050406030204" pitchFamily="18" charset="0"/>
              </a:rPr>
              <a:t>Suele ser espontánea, tiene influencia de la realidad para que surja una idea tanto para resolver un problema como para producir un invento. En algunos casos hay algo o alguien que induce (</a:t>
            </a:r>
            <a:r>
              <a:rPr lang="es-AR" altLang="x-none" sz="1900" b="1" dirty="0" smtClean="0">
                <a:latin typeface="Cambria" panose="02040503050406030204" pitchFamily="18" charset="0"/>
              </a:rPr>
              <a:t>musa</a:t>
            </a:r>
            <a:r>
              <a:rPr lang="es-AR" altLang="x-none" sz="1900" dirty="0">
                <a:latin typeface="Cambria" panose="02040503050406030204" pitchFamily="18" charset="0"/>
              </a:rPr>
              <a:t>) </a:t>
            </a:r>
            <a:r>
              <a:rPr lang="es-AR" altLang="x-none" sz="1900" dirty="0" smtClean="0">
                <a:latin typeface="Cambria" panose="02040503050406030204" pitchFamily="18" charset="0"/>
              </a:rPr>
              <a:t>También hay sueños inspiradores.</a:t>
            </a:r>
          </a:p>
          <a:p>
            <a:pPr>
              <a:buClr>
                <a:srgbClr val="E25E14"/>
              </a:buClr>
              <a:buFont typeface="Wingdings" panose="05000000000000000000" pitchFamily="2" charset="2"/>
              <a:buChar char="q"/>
            </a:pPr>
            <a:r>
              <a:rPr lang="es-AR" sz="1900" b="1" dirty="0" smtClean="0">
                <a:latin typeface="Cambria" panose="02040503050406030204" pitchFamily="18" charset="0"/>
              </a:rPr>
              <a:t>Imaginación: es el mundo de la fantasía </a:t>
            </a:r>
            <a:r>
              <a:rPr lang="es-AR" sz="1900" dirty="0" smtClean="0">
                <a:latin typeface="Cambria" panose="02040503050406030204" pitchFamily="18" charset="0"/>
              </a:rPr>
              <a:t>No tiene ninguna relación con la realidad, parece más una ocurrencia</a:t>
            </a:r>
            <a:r>
              <a:rPr lang="es-AR" altLang="x-none" sz="1900" dirty="0" smtClean="0">
                <a:latin typeface="Cambria" panose="02040503050406030204" pitchFamily="18" charset="0"/>
              </a:rPr>
              <a:t>. Nunca tiene comprobación en el mundo exterior al </a:t>
            </a:r>
            <a:r>
              <a:rPr lang="es-AR" altLang="x-none" sz="1900" dirty="0" err="1" smtClean="0">
                <a:latin typeface="Cambria" panose="02040503050406030204" pitchFamily="18" charset="0"/>
              </a:rPr>
              <a:t>percipiente</a:t>
            </a:r>
            <a:r>
              <a:rPr lang="es-AR" altLang="x-none" sz="1900" dirty="0" smtClean="0">
                <a:latin typeface="Cambria" panose="02040503050406030204" pitchFamily="18" charset="0"/>
              </a:rPr>
              <a:t>.</a:t>
            </a:r>
            <a:endParaRPr lang="es-AR" sz="1900" dirty="0" smtClean="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119289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Las Diferencias en las Formas de Percibir</a:t>
            </a:r>
            <a:r>
              <a:rPr lang="es-AR" altLang="x-none" sz="1000" dirty="0" smtClean="0">
                <a:solidFill>
                  <a:schemeClr val="accent4">
                    <a:lumMod val="75000"/>
                  </a:schemeClr>
                </a:solidFill>
                <a:latin typeface="Cambria" panose="02040503050406030204" pitchFamily="18" charset="0"/>
              </a:rPr>
              <a:t> </a:t>
            </a:r>
          </a:p>
          <a:p>
            <a:pPr>
              <a:buClr>
                <a:srgbClr val="E25E14"/>
              </a:buClr>
              <a:buFont typeface="Wingdings" panose="05000000000000000000" pitchFamily="2" charset="2"/>
              <a:buChar char="q"/>
            </a:pPr>
            <a:endParaRPr lang="es-AR" sz="1900" b="1" dirty="0" smtClean="0">
              <a:latin typeface="Cambria" panose="02040503050406030204" pitchFamily="18" charset="0"/>
            </a:endParaRPr>
          </a:p>
          <a:p>
            <a:pPr>
              <a:buClr>
                <a:srgbClr val="E25E14"/>
              </a:buClr>
              <a:buFont typeface="Wingdings" panose="05000000000000000000" pitchFamily="2" charset="2"/>
              <a:buChar char="q"/>
            </a:pPr>
            <a:r>
              <a:rPr lang="es-AR" sz="1900" b="1" dirty="0" smtClean="0">
                <a:latin typeface="Cambria" panose="02040503050406030204" pitchFamily="18" charset="0"/>
              </a:rPr>
              <a:t>Visualización </a:t>
            </a:r>
            <a:r>
              <a:rPr lang="es-AR" sz="1900" b="1" dirty="0" smtClean="0">
                <a:latin typeface="Cambria" panose="02040503050406030204" pitchFamily="18" charset="0"/>
              </a:rPr>
              <a:t>es el mundo de los sentidos </a:t>
            </a:r>
            <a:r>
              <a:rPr lang="es-AR" sz="1900" dirty="0" smtClean="0">
                <a:latin typeface="Cambria" panose="02040503050406030204" pitchFamily="18" charset="0"/>
              </a:rPr>
              <a:t>Se trata de una técnica que no refiere necesariamente a “ver” sino prioritariamente a Sentir.</a:t>
            </a:r>
          </a:p>
          <a:p>
            <a:pPr>
              <a:buClr>
                <a:srgbClr val="E25E14"/>
              </a:buClr>
              <a:buFont typeface="Wingdings" panose="05000000000000000000" pitchFamily="2" charset="2"/>
              <a:buChar char="q"/>
            </a:pPr>
            <a:r>
              <a:rPr lang="es-AR" sz="1900" b="1" dirty="0" smtClean="0">
                <a:latin typeface="Cambria" panose="02040503050406030204" pitchFamily="18" charset="0"/>
              </a:rPr>
              <a:t>Meditación </a:t>
            </a:r>
            <a:r>
              <a:rPr lang="es-AR" sz="1900" dirty="0" smtClean="0">
                <a:latin typeface="Cambria" panose="02040503050406030204" pitchFamily="18" charset="0"/>
              </a:rPr>
              <a:t>Suele ser el medio adecuado para llegar a la relajación plena y alcanzar la elevación de consciencia que conducirá a la alta frecuencia vibratoria que posibilitará la canalización. La inspiración también surge en meditación.</a:t>
            </a:r>
          </a:p>
          <a:p>
            <a:pPr>
              <a:buClr>
                <a:srgbClr val="E25E14"/>
              </a:buClr>
              <a:buFont typeface="Wingdings" panose="05000000000000000000" pitchFamily="2" charset="2"/>
              <a:buChar char="q"/>
            </a:pPr>
            <a:endParaRPr lang="es-AR" sz="1900" dirty="0" smtClean="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291891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 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1605</Words>
  <Application>Microsoft Office PowerPoint</Application>
  <PresentationFormat>Presentación en pantalla (16:9)</PresentationFormat>
  <Paragraphs>92</Paragraphs>
  <Slides>10</Slides>
  <Notes>10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Agency FB</vt:lpstr>
      <vt:lpstr>Calibri</vt:lpstr>
      <vt:lpstr>Cambria</vt:lpstr>
      <vt:lpstr>Tw Cen MT</vt:lpstr>
      <vt:lpstr>Wingdings</vt:lpstr>
      <vt:lpstr>Wingdings 2</vt:lpstr>
      <vt:lpstr>Widescreen Presentation</vt:lpstr>
      <vt:lpstr>Curso Registros Akashicos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2014-07-09T05:52:54Z</dcterms:created>
  <dcterms:modified xsi:type="dcterms:W3CDTF">2016-02-22T23:12:40Z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