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6" r:id="rId2"/>
    <p:sldId id="263" r:id="rId3"/>
    <p:sldId id="259" r:id="rId4"/>
    <p:sldId id="264" r:id="rId5"/>
    <p:sldId id="260" r:id="rId6"/>
    <p:sldId id="265" r:id="rId7"/>
    <p:sldId id="266" r:id="rId8"/>
    <p:sldId id="267" r:id="rId9"/>
    <p:sldId id="261" r:id="rId10"/>
    <p:sldId id="262" r:id="rId11"/>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5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87621" autoAdjust="0"/>
  </p:normalViewPr>
  <p:slideViewPr>
    <p:cSldViewPr>
      <p:cViewPr varScale="1">
        <p:scale>
          <a:sx n="99" d="100"/>
          <a:sy n="99" d="100"/>
        </p:scale>
        <p:origin x="408" y="8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2/17/2016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‹Nº›</a:t>
            </a:fld>
            <a:endParaRPr lang="en-US"/>
          </a:p>
        </p:txBody>
      </p:sp>
    </p:spTree>
    <p:extLst>
      <p:ext uri="{BB962C8B-B14F-4D97-AF65-F5344CB8AC3E}">
        <p14:creationId xmlns:p14="http://schemas.microsoft.com/office/powerpoint/2010/main" val="50251541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s-AR" baseline="0" noProof="0" dirty="0" smtClean="0"/>
              <a:t>Registros </a:t>
            </a:r>
            <a:r>
              <a:rPr lang="es-AR" baseline="0" noProof="0" dirty="0" err="1" smtClean="0"/>
              <a:t>Akashicos</a:t>
            </a:r>
            <a:r>
              <a:rPr lang="es-AR" baseline="0" noProof="0" dirty="0" smtClean="0"/>
              <a:t>: el sistema, </a:t>
            </a:r>
            <a:r>
              <a:rPr lang="es-AR" sz="1200" baseline="0" noProof="0" dirty="0" smtClean="0">
                <a:latin typeface="Cambria" panose="02040503050406030204" pitchFamily="18" charset="0"/>
              </a:rPr>
              <a:t>d</a:t>
            </a:r>
            <a:r>
              <a:rPr lang="es-AR" altLang="x-none" sz="1200" dirty="0" err="1" smtClean="0">
                <a:latin typeface="Cambria" panose="02040503050406030204" pitchFamily="18" charset="0"/>
              </a:rPr>
              <a:t>efinido</a:t>
            </a:r>
            <a:r>
              <a:rPr lang="es-AR" altLang="x-none" sz="1200" dirty="0" smtClean="0">
                <a:latin typeface="Cambria" panose="02040503050406030204" pitchFamily="18" charset="0"/>
              </a:rPr>
              <a:t> por los orientales como una gran base de datos  universal o archivo que guarda la memoria del alma de todo lo viviente. </a:t>
            </a:r>
          </a:p>
          <a:p>
            <a:pPr marL="0" marR="0" indent="0" algn="l" defTabSz="914400" rtl="0" eaLnBrk="1" fontAlgn="auto" latinLnBrk="0" hangingPunct="1">
              <a:lnSpc>
                <a:spcPct val="100000"/>
              </a:lnSpc>
              <a:spcBef>
                <a:spcPts val="0"/>
              </a:spcBef>
              <a:spcAft>
                <a:spcPts val="0"/>
              </a:spcAft>
              <a:buClrTx/>
              <a:buSzTx/>
              <a:buFontTx/>
              <a:buNone/>
              <a:tabLst/>
              <a:defRPr/>
            </a:pPr>
            <a:r>
              <a:rPr lang="es-AR" altLang="x-none" sz="1200" b="1" dirty="0" smtClean="0">
                <a:latin typeface="Cambria" panose="02040503050406030204" pitchFamily="18" charset="0"/>
              </a:rPr>
              <a:t>Infinito </a:t>
            </a:r>
            <a:r>
              <a:rPr lang="es-AR" altLang="x-none" sz="1200" b="1" dirty="0" err="1" smtClean="0">
                <a:latin typeface="Cambria" panose="02040503050406030204" pitchFamily="18" charset="0"/>
              </a:rPr>
              <a:t>Akashico</a:t>
            </a:r>
            <a:r>
              <a:rPr lang="es-AR" altLang="x-none" sz="1200" b="1" dirty="0" smtClean="0">
                <a:latin typeface="Cambria" panose="02040503050406030204" pitchFamily="18" charset="0"/>
              </a:rPr>
              <a:t> </a:t>
            </a:r>
            <a:r>
              <a:rPr lang="es-AR" altLang="x-none" sz="1200" dirty="0" smtClean="0">
                <a:latin typeface="Cambria" panose="02040503050406030204" pitchFamily="18" charset="0"/>
              </a:rPr>
              <a:t>es una de las técnicas que nos provee de la llave para abrir ese archivo. </a:t>
            </a:r>
          </a:p>
          <a:p>
            <a:pPr marL="0" marR="0" indent="0" algn="l" defTabSz="914400" rtl="0" eaLnBrk="1" fontAlgn="auto" latinLnBrk="0" hangingPunct="1">
              <a:lnSpc>
                <a:spcPct val="100000"/>
              </a:lnSpc>
              <a:spcBef>
                <a:spcPts val="0"/>
              </a:spcBef>
              <a:spcAft>
                <a:spcPts val="0"/>
              </a:spcAft>
              <a:buClrTx/>
              <a:buSzTx/>
              <a:buFontTx/>
              <a:buNone/>
              <a:tabLst/>
              <a:defRPr/>
            </a:pPr>
            <a:r>
              <a:rPr lang="es-AR" sz="1200" b="1" dirty="0" smtClean="0">
                <a:latin typeface="Cambria" panose="02040503050406030204" pitchFamily="18" charset="0"/>
              </a:rPr>
              <a:t>Infinito </a:t>
            </a:r>
            <a:r>
              <a:rPr lang="es-AR" sz="1200" b="1" dirty="0" err="1" smtClean="0">
                <a:latin typeface="Cambria" panose="02040503050406030204" pitchFamily="18" charset="0"/>
              </a:rPr>
              <a:t>Akashico</a:t>
            </a:r>
            <a:r>
              <a:rPr lang="es-AR" sz="1200" b="1" dirty="0" smtClean="0">
                <a:latin typeface="Cambria" panose="02040503050406030204" pitchFamily="18" charset="0"/>
              </a:rPr>
              <a:t> </a:t>
            </a:r>
            <a:r>
              <a:rPr lang="es-AR" altLang="x-none" sz="1200" dirty="0" smtClean="0">
                <a:latin typeface="Cambria" panose="02040503050406030204" pitchFamily="18" charset="0"/>
              </a:rPr>
              <a:t>es una técnica de comunicación de nivel espiritual, que no </a:t>
            </a:r>
            <a:r>
              <a:rPr lang="es-AR" sz="1200" dirty="0" smtClean="0">
                <a:latin typeface="Cambria" panose="02040503050406030204" pitchFamily="18" charset="0"/>
              </a:rPr>
              <a:t>se basa exclusivamente en “oraciones llave”,  también en movimientos de manos y visualizaciones con lo cual se genera la activación de la energía y elevación de frecuencia vibratoria para el acceso al sistema.</a:t>
            </a:r>
          </a:p>
          <a:p>
            <a:pPr marL="0" marR="0" indent="0" algn="l" defTabSz="914400" rtl="0" eaLnBrk="1" fontAlgn="auto" latinLnBrk="0" hangingPunct="1">
              <a:lnSpc>
                <a:spcPct val="100000"/>
              </a:lnSpc>
              <a:spcBef>
                <a:spcPts val="0"/>
              </a:spcBef>
              <a:spcAft>
                <a:spcPts val="0"/>
              </a:spcAft>
              <a:buClrTx/>
              <a:buSzTx/>
              <a:buFontTx/>
              <a:buNone/>
              <a:tabLst/>
              <a:defRPr/>
            </a:pPr>
            <a:r>
              <a:rPr lang="es-AR" altLang="x-none" sz="1200" dirty="0" smtClean="0">
                <a:latin typeface="Cambria" panose="02040503050406030204" pitchFamily="18" charset="0"/>
              </a:rPr>
              <a:t>La técnica está asentada en procesos evolutivos del alma, </a:t>
            </a:r>
            <a:r>
              <a:rPr lang="es-AR" sz="1200" dirty="0" smtClean="0">
                <a:latin typeface="Cambria" panose="02040503050406030204" pitchFamily="18" charset="0"/>
              </a:rPr>
              <a:t>ofrece un </a:t>
            </a:r>
            <a:r>
              <a:rPr lang="es-AR" sz="1200" b="1" dirty="0" smtClean="0">
                <a:latin typeface="Cambria" panose="02040503050406030204" pitchFamily="18" charset="0"/>
              </a:rPr>
              <a:t>caudal energético de alta vibración </a:t>
            </a:r>
            <a:r>
              <a:rPr lang="es-AR" sz="1200" dirty="0" smtClean="0">
                <a:latin typeface="Cambria" panose="02040503050406030204" pitchFamily="18" charset="0"/>
              </a:rPr>
              <a:t>y además se adapta a los rasgos de la cultura occidental.</a:t>
            </a:r>
          </a:p>
          <a:p>
            <a:pPr marL="0" marR="0" indent="0" algn="l" defTabSz="914400" rtl="0" eaLnBrk="1" fontAlgn="auto" latinLnBrk="0" hangingPunct="1">
              <a:lnSpc>
                <a:spcPct val="100000"/>
              </a:lnSpc>
              <a:spcBef>
                <a:spcPts val="0"/>
              </a:spcBef>
              <a:spcAft>
                <a:spcPts val="0"/>
              </a:spcAft>
              <a:buClrTx/>
              <a:buSzTx/>
              <a:buFontTx/>
              <a:buNone/>
              <a:tabLst/>
              <a:defRPr/>
            </a:pPr>
            <a:endParaRPr lang="es-AR" altLang="x-none" sz="1200" dirty="0" smtClean="0">
              <a:latin typeface="Cambria" panose="02040503050406030204" pitchFamily="18" charset="0"/>
            </a:endParaRPr>
          </a:p>
          <a:p>
            <a:endParaRPr lang="es-AR" baseline="0" noProof="0" dirty="0" smtClean="0"/>
          </a:p>
          <a:p>
            <a:endParaRPr lang="es-AR" noProof="0"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a:t>
            </a:fld>
            <a:endParaRPr lang="en-US"/>
          </a:p>
        </p:txBody>
      </p:sp>
    </p:spTree>
    <p:extLst>
      <p:ext uri="{BB962C8B-B14F-4D97-AF65-F5344CB8AC3E}">
        <p14:creationId xmlns:p14="http://schemas.microsoft.com/office/powerpoint/2010/main" val="1772450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10</a:t>
            </a:fld>
            <a:endParaRPr lang="en-US"/>
          </a:p>
        </p:txBody>
      </p:sp>
    </p:spTree>
    <p:extLst>
      <p:ext uri="{BB962C8B-B14F-4D97-AF65-F5344CB8AC3E}">
        <p14:creationId xmlns:p14="http://schemas.microsoft.com/office/powerpoint/2010/main" val="2199832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2</a:t>
            </a:fld>
            <a:endParaRPr lang="en-US"/>
          </a:p>
        </p:txBody>
      </p:sp>
    </p:spTree>
    <p:extLst>
      <p:ext uri="{BB962C8B-B14F-4D97-AF65-F5344CB8AC3E}">
        <p14:creationId xmlns:p14="http://schemas.microsoft.com/office/powerpoint/2010/main" val="2868637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r>
              <a:rPr lang="es-AR" sz="1200" b="1" dirty="0" smtClean="0">
                <a:latin typeface="Cambria" panose="02040503050406030204" pitchFamily="18" charset="0"/>
              </a:rPr>
              <a:t>El Sol</a:t>
            </a:r>
            <a:r>
              <a:rPr lang="es-AR" sz="1200" dirty="0" smtClean="0">
                <a:latin typeface="Cambria" panose="02040503050406030204" pitchFamily="18" charset="0"/>
              </a:rPr>
              <a:t> Es interpretado por la percepción humana en color amarillo brillante (aunque posee en su estructura diferentes colores por los componentes que lo forman), como fuente de luz también nos indica si estamos en el Día o en la Noche y nos ayuda a conceptualizar la claridad, diferenciándola de lo oscuro.</a:t>
            </a:r>
          </a:p>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3</a:t>
            </a:fld>
            <a:endParaRPr lang="en-US"/>
          </a:p>
        </p:txBody>
      </p:sp>
    </p:spTree>
    <p:extLst>
      <p:ext uri="{BB962C8B-B14F-4D97-AF65-F5344CB8AC3E}">
        <p14:creationId xmlns:p14="http://schemas.microsoft.com/office/powerpoint/2010/main" val="1019151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r>
              <a:rPr lang="es-AR" sz="1200" b="1" dirty="0" smtClean="0">
                <a:latin typeface="Cambria" panose="02040503050406030204" pitchFamily="18" charset="0"/>
              </a:rPr>
              <a:t>El Sol</a:t>
            </a:r>
            <a:r>
              <a:rPr lang="es-AR" sz="1200" dirty="0" smtClean="0">
                <a:latin typeface="Cambria" panose="02040503050406030204" pitchFamily="18" charset="0"/>
              </a:rPr>
              <a:t> Es interpretado por la percepción humana en color amarillo brillante (aunque posee en su estructura diferentes colores por los componentes que lo forman), como fuente de luz también nos indica si estamos en el Día o en la Noche y nos ayuda a conceptualizar la claridad, diferenciándola de lo oscuro.</a:t>
            </a:r>
          </a:p>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4</a:t>
            </a:fld>
            <a:endParaRPr lang="en-US"/>
          </a:p>
        </p:txBody>
      </p:sp>
    </p:spTree>
    <p:extLst>
      <p:ext uri="{BB962C8B-B14F-4D97-AF65-F5344CB8AC3E}">
        <p14:creationId xmlns:p14="http://schemas.microsoft.com/office/powerpoint/2010/main" val="1070668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5</a:t>
            </a:fld>
            <a:endParaRPr lang="en-US"/>
          </a:p>
        </p:txBody>
      </p:sp>
    </p:spTree>
    <p:extLst>
      <p:ext uri="{BB962C8B-B14F-4D97-AF65-F5344CB8AC3E}">
        <p14:creationId xmlns:p14="http://schemas.microsoft.com/office/powerpoint/2010/main" val="1292642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6</a:t>
            </a:fld>
            <a:endParaRPr lang="en-US"/>
          </a:p>
        </p:txBody>
      </p:sp>
    </p:spTree>
    <p:extLst>
      <p:ext uri="{BB962C8B-B14F-4D97-AF65-F5344CB8AC3E}">
        <p14:creationId xmlns:p14="http://schemas.microsoft.com/office/powerpoint/2010/main" val="1257470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7</a:t>
            </a:fld>
            <a:endParaRPr lang="en-US"/>
          </a:p>
        </p:txBody>
      </p:sp>
    </p:spTree>
    <p:extLst>
      <p:ext uri="{BB962C8B-B14F-4D97-AF65-F5344CB8AC3E}">
        <p14:creationId xmlns:p14="http://schemas.microsoft.com/office/powerpoint/2010/main" val="3442918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8</a:t>
            </a:fld>
            <a:endParaRPr lang="en-US"/>
          </a:p>
        </p:txBody>
      </p:sp>
    </p:spTree>
    <p:extLst>
      <p:ext uri="{BB962C8B-B14F-4D97-AF65-F5344CB8AC3E}">
        <p14:creationId xmlns:p14="http://schemas.microsoft.com/office/powerpoint/2010/main" val="32559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dirty="0"/>
          </a:p>
        </p:txBody>
      </p:sp>
      <p:sp>
        <p:nvSpPr>
          <p:cNvPr id="4" name="Rectangle 3"/>
          <p:cNvSpPr>
            <a:spLocks noGrp="1"/>
          </p:cNvSpPr>
          <p:nvPr>
            <p:ph type="sldNum" sz="quarter" idx="10"/>
          </p:nvPr>
        </p:nvSpPr>
        <p:spPr/>
        <p:txBody>
          <a:bodyPr/>
          <a:lstStyle>
            <a:extLst/>
          </a:lstStyle>
          <a:p>
            <a:fld id="{CA5D3BF3-D352-46FC-8343-31F56E6730EA}" type="slidenum">
              <a:rPr lang="en-US" smtClean="0"/>
              <a:pPr/>
              <a:t>9</a:t>
            </a:fld>
            <a:endParaRPr lang="en-US"/>
          </a:p>
        </p:txBody>
      </p:sp>
    </p:spTree>
    <p:extLst>
      <p:ext uri="{BB962C8B-B14F-4D97-AF65-F5344CB8AC3E}">
        <p14:creationId xmlns:p14="http://schemas.microsoft.com/office/powerpoint/2010/main" val="3389100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2/17/2016</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‹Nº›</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lang="en-US" dirty="0"/>
          </a:p>
        </p:txBody>
      </p:sp>
      <p:sp>
        <p:nvSpPr>
          <p:cNvPr id="3" name="Rectangle 2"/>
          <p:cNvSpPr>
            <a:spLocks noGrp="1"/>
          </p:cNvSpPr>
          <p:nvPr>
            <p:ph type="dt" sz="half" idx="10"/>
          </p:nvPr>
        </p:nvSpPr>
        <p:spPr/>
        <p:txBody>
          <a:bodyPr/>
          <a:lstStyle>
            <a:extLst/>
          </a:lstStyle>
          <a:p>
            <a:fld id="{E4606EA6-EFEA-4C30-9264-4F9291A5780D}" type="datetime1">
              <a:rPr lang="en-US" smtClean="0"/>
              <a:pPr/>
              <a:t>2/17/2016</a:t>
            </a:fld>
            <a:endParaRPr lang="en-US"/>
          </a:p>
        </p:txBody>
      </p:sp>
      <p:sp>
        <p:nvSpPr>
          <p:cNvPr id="4" name="Rectangle 3"/>
          <p:cNvSpPr>
            <a:spLocks noGrp="1"/>
          </p:cNvSpPr>
          <p:nvPr>
            <p:ph type="ftr" sz="quarter" idx="11"/>
          </p:nvPr>
        </p:nvSpPr>
        <p:spPr/>
        <p:txBody>
          <a:bodyPr/>
          <a:lstStyle>
            <a:extLst/>
          </a:lstStyle>
          <a:p>
            <a:endParaRPr lang="en-US"/>
          </a:p>
        </p:txBody>
      </p:sp>
      <p:sp>
        <p:nvSpPr>
          <p:cNvPr id="5" name="Rectangle 4"/>
          <p:cNvSpPr>
            <a:spLocks noGrp="1"/>
          </p:cNvSpPr>
          <p:nvPr>
            <p:ph type="sldNum" sz="quarter" idx="12"/>
          </p:nvPr>
        </p:nvSpPr>
        <p:spPr/>
        <p:txBody>
          <a:bodyPr/>
          <a:lstStyle>
            <a:extLst/>
          </a:lstStyle>
          <a:p>
            <a:pPr algn="ctr"/>
            <a:fld id="{8F82E0A0-C266-4798-8C8F-B9F91E9DA37E}" type="slidenum">
              <a:rPr lang="en-US" sz="1400" b="1" smtClean="0">
                <a:solidFill>
                  <a:srgbClr val="FFFFFF"/>
                </a:solidFill>
              </a:rPr>
              <a:pPr algn="ctr"/>
              <a:t>‹Nº›</a:t>
            </a:fld>
            <a:endParaRPr lang="en-US"/>
          </a:p>
        </p:txBody>
      </p:sp>
      <p:sp>
        <p:nvSpPr>
          <p:cNvPr id="7" name="Rectangle 6"/>
          <p:cNvSpPr>
            <a:spLocks noGrp="1"/>
          </p:cNvSpPr>
          <p:nvPr>
            <p:ph sz="quarter" idx="13"/>
          </p:nvPr>
        </p:nvSpPr>
        <p:spPr>
          <a:xfrm>
            <a:off x="609600" y="1352550"/>
            <a:ext cx="8153400" cy="32766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6FCF9F07-3BC7-4570-B054-79111B0A380C}" type="datetime1">
              <a:rPr lang="en-US" smtClean="0"/>
              <a:pPr/>
              <a:t>2/17/2016</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‹Nº›</a:t>
            </a:fld>
            <a:endParaRPr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9" name="Content Placeholder 8"/>
          <p:cNvSpPr>
            <a:spLocks noGrp="1"/>
          </p:cNvSpPr>
          <p:nvPr>
            <p:ph sz="quarter" idx="13"/>
          </p:nvPr>
        </p:nvSpPr>
        <p:spPr>
          <a:xfrm>
            <a:off x="609600" y="1352551"/>
            <a:ext cx="3886200" cy="3268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844901" y="1352549"/>
            <a:ext cx="3886200" cy="3268625"/>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extLst/>
          </a:lstStyle>
          <a:p>
            <a:fld id="{E4606EA6-EFEA-4C30-9264-4F9291A5780D}" type="datetime1">
              <a:rPr lang="en-US" smtClean="0"/>
              <a:pPr/>
              <a:t>2/17/2016</a:t>
            </a:fld>
            <a:endParaRPr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‹Nº›</a:t>
            </a:fld>
            <a:endParaRPr lang="en-US"/>
          </a:p>
        </p:txBody>
      </p:sp>
      <p:sp>
        <p:nvSpPr>
          <p:cNvPr id="12" name="Footer Placeholder 11"/>
          <p:cNvSpPr>
            <a:spLocks noGrp="1"/>
          </p:cNvSpPr>
          <p:nvPr>
            <p:ph type="ftr" sz="quarter" idx="17"/>
          </p:nvPr>
        </p:nvSpPr>
        <p:spPr/>
        <p:txBody>
          <a:bodyPr rtlCol="0"/>
          <a:lstStyle>
            <a:extLst/>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en-US" smtClean="0"/>
              <a:t>Click to edit Master title style</a:t>
            </a:r>
            <a:endParaRPr lang="en-US" dirty="0"/>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extLst/>
          </a:lstStyle>
          <a:p>
            <a:fld id="{E4606EA6-EFEA-4C30-9264-4F9291A5780D}" type="datetime1">
              <a:rPr lang="en-US" smtClean="0"/>
              <a:pPr/>
              <a:t>2/17/2016</a:t>
            </a:fld>
            <a:endParaRPr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‹Nº›</a:t>
            </a:fld>
            <a:endParaRPr lang="en-US"/>
          </a:p>
        </p:txBody>
      </p:sp>
      <p:sp>
        <p:nvSpPr>
          <p:cNvPr id="14" name="Footer Placeholder 13"/>
          <p:cNvSpPr>
            <a:spLocks noGrp="1"/>
          </p:cNvSpPr>
          <p:nvPr>
            <p:ph type="ftr" sz="quarter" idx="17"/>
          </p:nvPr>
        </p:nvSpPr>
        <p:spPr/>
        <p:txBody>
          <a:bodyPr rtlCol="0"/>
          <a:lstStyle>
            <a:extLst/>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6DFADB5D-B7A0-47E3-AD2D-B1A6F8614213}" type="datetime1">
              <a:rPr lang="en-US" smtClean="0"/>
              <a:pPr/>
              <a:t>2/17/2016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‹Nº›</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lang="en-US" smtClean="0"/>
              <a:pPr/>
              <a:t>2/17/2016</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‹Nº›</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F49A8198-4617-485E-9585-4840B69DBBA6}" type="datetime1">
              <a:rPr lang="en-US" smtClean="0"/>
              <a:pPr/>
              <a:t>2/17/2016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‹Nº›</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en-US" smtClean="0"/>
              <a:t>Click icon to add picture</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en-US" smtClean="0"/>
              <a:t>Click to edit Master title style</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lang="en-US" smtClean="0"/>
              <a:pPr/>
              <a:t>2/17/2016</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‹Nº›</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2/17/2016</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‹Nº›</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45159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 name="Rectangle 3"/>
          <p:cNvSpPr>
            <a:spLocks noGrp="1"/>
          </p:cNvSpPr>
          <p:nvPr>
            <p:ph type="title"/>
          </p:nvPr>
        </p:nvSpPr>
        <p:spPr>
          <a:xfrm>
            <a:off x="323528" y="2333600"/>
            <a:ext cx="7507560" cy="2038350"/>
          </a:xfrm>
        </p:spPr>
        <p:txBody>
          <a:bodyPr>
            <a:normAutofit/>
          </a:bodyPr>
          <a:lstStyle>
            <a:extLst/>
          </a:lstStyle>
          <a:p>
            <a:r>
              <a:rPr lang="es-AR" sz="3600" dirty="0" smtClean="0">
                <a:solidFill>
                  <a:srgbClr val="E25E14"/>
                </a:solidFill>
              </a:rPr>
              <a:t>Curso Registros Akashicos</a:t>
            </a:r>
            <a:endParaRPr lang="es-AR" sz="3600" dirty="0">
              <a:solidFill>
                <a:srgbClr val="E25E14"/>
              </a:solidFill>
            </a:endParaRPr>
          </a:p>
        </p:txBody>
      </p:sp>
      <p:sp>
        <p:nvSpPr>
          <p:cNvPr id="5" name="Rectangle 4"/>
          <p:cNvSpPr>
            <a:spLocks noGrp="1"/>
          </p:cNvSpPr>
          <p:nvPr>
            <p:ph type="subTitle" idx="1"/>
          </p:nvPr>
        </p:nvSpPr>
        <p:spPr>
          <a:xfrm>
            <a:off x="0" y="4515966"/>
            <a:ext cx="9144000" cy="554502"/>
          </a:xfrm>
          <a:solidFill>
            <a:srgbClr val="E25E14"/>
          </a:solidFill>
        </p:spPr>
        <p:txBody>
          <a:bodyPr>
            <a:noAutofit/>
          </a:bodyPr>
          <a:lstStyle>
            <a:extLst/>
          </a:lstStyle>
          <a:p>
            <a:r>
              <a:rPr lang="es-AR" sz="3200" dirty="0" smtClean="0"/>
              <a:t>    Infinito Akashico – Nivel Lector</a:t>
            </a:r>
            <a:endParaRPr lang="es-AR" sz="3200" dirty="0"/>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7956376" y="11669"/>
            <a:ext cx="1133475" cy="1133475"/>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tretch>
            <a:fillRect/>
          </a:stretch>
        </p:blipFill>
        <p:spPr>
          <a:xfrm>
            <a:off x="7793707" y="2368034"/>
            <a:ext cx="1296144" cy="1368152"/>
          </a:xfrm>
          <a:prstGeom prst="rect">
            <a:avLst/>
          </a:prstGeom>
        </p:spPr>
      </p:pic>
      <p:sp>
        <p:nvSpPr>
          <p:cNvPr id="2" name="Rectangle 1"/>
          <p:cNvSpPr/>
          <p:nvPr/>
        </p:nvSpPr>
        <p:spPr>
          <a:xfrm>
            <a:off x="5508104" y="119795"/>
            <a:ext cx="3509739" cy="3570208"/>
          </a:xfrm>
          <a:prstGeom prst="rect">
            <a:avLst/>
          </a:prstGeom>
        </p:spPr>
        <p:txBody>
          <a:bodyPr wrap="square">
            <a:spAutoFit/>
          </a:bodyPr>
          <a:lstStyle/>
          <a:p>
            <a:r>
              <a:rPr lang="es-AR" sz="3200" b="1" dirty="0">
                <a:solidFill>
                  <a:schemeClr val="accent4">
                    <a:lumMod val="75000"/>
                  </a:schemeClr>
                </a:solidFill>
                <a:latin typeface="Agency FB" panose="020B0503020202020204" pitchFamily="34" charset="0"/>
              </a:rPr>
              <a:t>Rumbo </a:t>
            </a:r>
            <a:r>
              <a:rPr lang="es-AR" sz="3200" b="1" dirty="0" smtClean="0">
                <a:solidFill>
                  <a:schemeClr val="accent4">
                    <a:lumMod val="75000"/>
                  </a:schemeClr>
                </a:solidFill>
                <a:latin typeface="Agency FB" panose="020B0503020202020204" pitchFamily="34" charset="0"/>
              </a:rPr>
              <a:t>Fénix</a:t>
            </a:r>
          </a:p>
          <a:p>
            <a:r>
              <a:rPr lang="es-AR" sz="900" dirty="0" smtClean="0">
                <a:solidFill>
                  <a:schemeClr val="accent4">
                    <a:lumMod val="60000"/>
                    <a:lumOff val="40000"/>
                  </a:schemeClr>
                </a:solidFill>
                <a:latin typeface="Cambria" panose="02040503050406030204" pitchFamily="18" charset="0"/>
              </a:rPr>
              <a:t>Registro </a:t>
            </a:r>
            <a:r>
              <a:rPr lang="es-AR" sz="900" dirty="0">
                <a:solidFill>
                  <a:schemeClr val="accent4">
                    <a:lumMod val="60000"/>
                    <a:lumOff val="40000"/>
                  </a:schemeClr>
                </a:solidFill>
                <a:latin typeface="Cambria" panose="02040503050406030204" pitchFamily="18" charset="0"/>
              </a:rPr>
              <a:t>de MARCA  </a:t>
            </a:r>
            <a:r>
              <a:rPr lang="es-AR" sz="900" dirty="0" smtClean="0">
                <a:solidFill>
                  <a:schemeClr val="accent4">
                    <a:lumMod val="60000"/>
                    <a:lumOff val="40000"/>
                  </a:schemeClr>
                </a:solidFill>
                <a:latin typeface="Cambria" panose="02040503050406030204" pitchFamily="18" charset="0"/>
              </a:rPr>
              <a:t>Exp.3240487</a:t>
            </a:r>
            <a:endParaRPr lang="es-AR" sz="900" dirty="0">
              <a:solidFill>
                <a:schemeClr val="accent4">
                  <a:lumMod val="60000"/>
                  <a:lumOff val="40000"/>
                </a:schemeClr>
              </a:solidFill>
              <a:latin typeface="Cambria" panose="02040503050406030204" pitchFamily="18" charset="0"/>
            </a:endParaRPr>
          </a:p>
          <a:p>
            <a:r>
              <a:rPr lang="es-AR" sz="1100" dirty="0" smtClean="0">
                <a:solidFill>
                  <a:schemeClr val="accent4">
                    <a:lumMod val="60000"/>
                    <a:lumOff val="40000"/>
                  </a:schemeClr>
                </a:solidFill>
                <a:latin typeface="Cambria" panose="02040503050406030204" pitchFamily="18" charset="0"/>
              </a:rPr>
              <a:t>www.rumbofenix.com</a:t>
            </a:r>
            <a:endParaRPr lang="es-AR" sz="1100" dirty="0">
              <a:solidFill>
                <a:schemeClr val="accent4">
                  <a:lumMod val="60000"/>
                  <a:lumOff val="40000"/>
                </a:schemeClr>
              </a:solidFill>
              <a:latin typeface="Cambria" panose="02040503050406030204" pitchFamily="18" charset="0"/>
            </a:endParaRPr>
          </a:p>
          <a:p>
            <a:r>
              <a:rPr lang="es-AR" sz="1100" dirty="0">
                <a:solidFill>
                  <a:schemeClr val="accent4">
                    <a:lumMod val="60000"/>
                    <a:lumOff val="40000"/>
                  </a:schemeClr>
                </a:solidFill>
                <a:latin typeface="Cambria" panose="02040503050406030204" pitchFamily="18" charset="0"/>
              </a:rPr>
              <a:t>rumbofenix@gmail.com</a:t>
            </a:r>
          </a:p>
          <a:p>
            <a:r>
              <a:rPr lang="es-AR" sz="1100" b="1" dirty="0">
                <a:solidFill>
                  <a:schemeClr val="accent4">
                    <a:lumMod val="60000"/>
                    <a:lumOff val="40000"/>
                  </a:schemeClr>
                </a:solidFill>
                <a:latin typeface="Cambria" panose="02040503050406030204" pitchFamily="18" charset="0"/>
              </a:rPr>
              <a:t>MUNDO HOLISTICO DE VANGUARDIA</a:t>
            </a:r>
          </a:p>
          <a:p>
            <a:r>
              <a:rPr lang="es-AR" sz="1100" dirty="0">
                <a:solidFill>
                  <a:schemeClr val="accent4">
                    <a:lumMod val="60000"/>
                    <a:lumOff val="40000"/>
                  </a:schemeClr>
                </a:solidFill>
                <a:latin typeface="Cambria" panose="02040503050406030204" pitchFamily="18" charset="0"/>
              </a:rPr>
              <a:t>Enseñanza para Adultos y Servicios de Enseñanza</a:t>
            </a:r>
          </a:p>
          <a:p>
            <a:r>
              <a:rPr lang="es-AR" sz="1100" dirty="0">
                <a:solidFill>
                  <a:schemeClr val="accent4">
                    <a:lumMod val="60000"/>
                    <a:lumOff val="40000"/>
                  </a:schemeClr>
                </a:solidFill>
                <a:latin typeface="Cambria" panose="02040503050406030204" pitchFamily="18" charset="0"/>
              </a:rPr>
              <a:t>(Código de Inscripción: </a:t>
            </a:r>
            <a:r>
              <a:rPr lang="es-AR" sz="1100" dirty="0" smtClean="0">
                <a:solidFill>
                  <a:schemeClr val="accent4">
                    <a:lumMod val="60000"/>
                    <a:lumOff val="40000"/>
                  </a:schemeClr>
                </a:solidFill>
                <a:latin typeface="Cambria" panose="02040503050406030204" pitchFamily="18" charset="0"/>
              </a:rPr>
              <a:t>854990)</a:t>
            </a:r>
          </a:p>
          <a:p>
            <a:r>
              <a:rPr lang="es-AR" sz="1100" dirty="0" smtClean="0">
                <a:solidFill>
                  <a:schemeClr val="accent4">
                    <a:lumMod val="60000"/>
                    <a:lumOff val="40000"/>
                  </a:schemeClr>
                </a:solidFill>
                <a:latin typeface="Cambria" panose="02040503050406030204" pitchFamily="18" charset="0"/>
              </a:rPr>
              <a:t>Tel</a:t>
            </a:r>
            <a:r>
              <a:rPr lang="es-AR" sz="1100" dirty="0">
                <a:solidFill>
                  <a:schemeClr val="accent4">
                    <a:lumMod val="60000"/>
                    <a:lumOff val="40000"/>
                  </a:schemeClr>
                </a:solidFill>
                <a:latin typeface="Cambria" panose="02040503050406030204" pitchFamily="18" charset="0"/>
              </a:rPr>
              <a:t>. Línea: </a:t>
            </a:r>
            <a:r>
              <a:rPr lang="es-AR" sz="1100" dirty="0" smtClean="0">
                <a:solidFill>
                  <a:schemeClr val="accent4">
                    <a:lumMod val="60000"/>
                    <a:lumOff val="40000"/>
                  </a:schemeClr>
                </a:solidFill>
                <a:latin typeface="Cambria" panose="02040503050406030204" pitchFamily="18" charset="0"/>
              </a:rPr>
              <a:t>5500 8107</a:t>
            </a:r>
            <a:r>
              <a:rPr lang="es-AR" sz="1100" dirty="0">
                <a:solidFill>
                  <a:schemeClr val="accent4">
                    <a:lumMod val="60000"/>
                    <a:lumOff val="40000"/>
                  </a:schemeClr>
                </a:solidFill>
                <a:latin typeface="Cambria" panose="02040503050406030204" pitchFamily="18" charset="0"/>
              </a:rPr>
              <a:t>/ </a:t>
            </a:r>
            <a:r>
              <a:rPr lang="es-AR" sz="1100" dirty="0" smtClean="0">
                <a:solidFill>
                  <a:schemeClr val="accent4">
                    <a:lumMod val="60000"/>
                    <a:lumOff val="40000"/>
                  </a:schemeClr>
                </a:solidFill>
                <a:latin typeface="Cambria" panose="02040503050406030204" pitchFamily="18" charset="0"/>
              </a:rPr>
              <a:t>15 3390 2512</a:t>
            </a:r>
          </a:p>
          <a:p>
            <a:endParaRPr lang="es-AR" sz="1100" dirty="0" smtClean="0">
              <a:solidFill>
                <a:schemeClr val="tx2">
                  <a:lumMod val="50000"/>
                </a:schemeClr>
              </a:solidFill>
              <a:latin typeface="Cambria" panose="02040503050406030204" pitchFamily="18" charset="0"/>
            </a:endParaRPr>
          </a:p>
          <a:p>
            <a:endParaRPr lang="es-AR" sz="1100" dirty="0" smtClean="0">
              <a:solidFill>
                <a:schemeClr val="tx2">
                  <a:lumMod val="50000"/>
                </a:schemeClr>
              </a:solidFill>
              <a:latin typeface="Cambria" panose="02040503050406030204" pitchFamily="18" charset="0"/>
            </a:endParaRPr>
          </a:p>
          <a:p>
            <a:endParaRPr lang="es-AR" sz="1100" dirty="0">
              <a:solidFill>
                <a:schemeClr val="tx2">
                  <a:lumMod val="50000"/>
                </a:schemeClr>
              </a:solidFill>
              <a:latin typeface="Cambria" panose="02040503050406030204" pitchFamily="18" charset="0"/>
            </a:endParaRPr>
          </a:p>
          <a:p>
            <a:r>
              <a:rPr lang="es-AR" sz="1000" b="1" dirty="0" smtClean="0">
                <a:solidFill>
                  <a:srgbClr val="7030A0"/>
                </a:solidFill>
                <a:latin typeface="Cambria" panose="02040503050406030204" pitchFamily="18" charset="0"/>
              </a:rPr>
              <a:t>Sistema </a:t>
            </a:r>
            <a:r>
              <a:rPr lang="es-AR" sz="1000" b="1" dirty="0">
                <a:solidFill>
                  <a:srgbClr val="7030A0"/>
                </a:solidFill>
                <a:latin typeface="Cambria" panose="02040503050406030204" pitchFamily="18" charset="0"/>
              </a:rPr>
              <a:t>de Comunicación </a:t>
            </a:r>
            <a:r>
              <a:rPr lang="es-AR" sz="1000" b="1" dirty="0" smtClean="0">
                <a:solidFill>
                  <a:srgbClr val="7030A0"/>
                </a:solidFill>
                <a:latin typeface="Cambria" panose="02040503050406030204" pitchFamily="18" charset="0"/>
              </a:rPr>
              <a:t>Espiritual</a:t>
            </a:r>
            <a:endParaRPr lang="es-AR" sz="1000" dirty="0" smtClean="0">
              <a:solidFill>
                <a:srgbClr val="7030A0"/>
              </a:solidFill>
              <a:latin typeface="Cambria" panose="02040503050406030204" pitchFamily="18" charset="0"/>
            </a:endParaRPr>
          </a:p>
          <a:p>
            <a:endParaRPr lang="es-AR" sz="1000" dirty="0" smtClean="0">
              <a:solidFill>
                <a:srgbClr val="7030A0"/>
              </a:solidFill>
              <a:latin typeface="Cambria" panose="02040503050406030204" pitchFamily="18" charset="0"/>
            </a:endParaRPr>
          </a:p>
          <a:p>
            <a:r>
              <a:rPr lang="es-AR" sz="1000" dirty="0" smtClean="0">
                <a:solidFill>
                  <a:srgbClr val="7030A0"/>
                </a:solidFill>
                <a:latin typeface="Cambria" panose="02040503050406030204" pitchFamily="18" charset="0"/>
              </a:rPr>
              <a:t>Con-Ciencia </a:t>
            </a:r>
            <a:r>
              <a:rPr lang="es-AR" sz="1000" dirty="0">
                <a:solidFill>
                  <a:srgbClr val="7030A0"/>
                </a:solidFill>
                <a:latin typeface="Cambria" panose="02040503050406030204" pitchFamily="18" charset="0"/>
              </a:rPr>
              <a:t>Llave de </a:t>
            </a:r>
            <a:r>
              <a:rPr lang="es-AR" sz="1000" dirty="0" smtClean="0">
                <a:solidFill>
                  <a:srgbClr val="7030A0"/>
                </a:solidFill>
                <a:latin typeface="Cambria" panose="02040503050406030204" pitchFamily="18" charset="0"/>
              </a:rPr>
              <a:t>los Archivos </a:t>
            </a:r>
            <a:r>
              <a:rPr lang="es-AR" sz="1000" dirty="0">
                <a:solidFill>
                  <a:srgbClr val="7030A0"/>
                </a:solidFill>
                <a:latin typeface="Cambria" panose="02040503050406030204" pitchFamily="18" charset="0"/>
              </a:rPr>
              <a:t>y </a:t>
            </a:r>
            <a:r>
              <a:rPr lang="es-AR" sz="1000" dirty="0" smtClean="0">
                <a:solidFill>
                  <a:srgbClr val="7030A0"/>
                </a:solidFill>
                <a:latin typeface="Cambria" panose="02040503050406030204" pitchFamily="18" charset="0"/>
              </a:rPr>
              <a:t>Registros</a:t>
            </a:r>
          </a:p>
          <a:p>
            <a:r>
              <a:rPr lang="es-AR" sz="1000" dirty="0" smtClean="0">
                <a:solidFill>
                  <a:srgbClr val="7030A0"/>
                </a:solidFill>
                <a:latin typeface="Cambria" panose="02040503050406030204" pitchFamily="18" charset="0"/>
              </a:rPr>
              <a:t>de la </a:t>
            </a:r>
            <a:r>
              <a:rPr lang="es-AR" sz="1000" dirty="0">
                <a:solidFill>
                  <a:srgbClr val="7030A0"/>
                </a:solidFill>
                <a:latin typeface="Cambria" panose="02040503050406030204" pitchFamily="18" charset="0"/>
              </a:rPr>
              <a:t>Memoria del </a:t>
            </a:r>
            <a:r>
              <a:rPr lang="es-AR" sz="1000" dirty="0" smtClean="0">
                <a:solidFill>
                  <a:srgbClr val="7030A0"/>
                </a:solidFill>
                <a:latin typeface="Cambria" panose="02040503050406030204" pitchFamily="18" charset="0"/>
              </a:rPr>
              <a:t>Alma</a:t>
            </a:r>
          </a:p>
          <a:p>
            <a:endParaRPr lang="es-AR" sz="1000" dirty="0" smtClean="0">
              <a:solidFill>
                <a:srgbClr val="7030A0"/>
              </a:solidFill>
              <a:latin typeface="Cambria" panose="02040503050406030204" pitchFamily="18" charset="0"/>
            </a:endParaRPr>
          </a:p>
          <a:p>
            <a:r>
              <a:rPr lang="es-AR" sz="900" b="1" dirty="0" smtClean="0">
                <a:solidFill>
                  <a:srgbClr val="7030A0"/>
                </a:solidFill>
                <a:latin typeface="Cambria" panose="02040503050406030204" pitchFamily="18" charset="0"/>
              </a:rPr>
              <a:t>Servicios de Capacitación, </a:t>
            </a:r>
          </a:p>
          <a:p>
            <a:r>
              <a:rPr lang="es-AR" sz="900" b="1" dirty="0" smtClean="0">
                <a:solidFill>
                  <a:srgbClr val="7030A0"/>
                </a:solidFill>
                <a:latin typeface="Cambria" panose="02040503050406030204" pitchFamily="18" charset="0"/>
              </a:rPr>
              <a:t>Sistemas y Técnicas </a:t>
            </a:r>
          </a:p>
          <a:p>
            <a:r>
              <a:rPr lang="es-AR" sz="900" b="1" dirty="0" smtClean="0">
                <a:solidFill>
                  <a:srgbClr val="7030A0"/>
                </a:solidFill>
                <a:latin typeface="Cambria" panose="02040503050406030204" pitchFamily="18" charset="0"/>
              </a:rPr>
              <a:t>De Comunicación Espiritual</a:t>
            </a:r>
          </a:p>
          <a:p>
            <a:r>
              <a:rPr lang="es-AR" sz="900" b="1" dirty="0" smtClean="0">
                <a:solidFill>
                  <a:srgbClr val="7030A0"/>
                </a:solidFill>
                <a:latin typeface="Cambria" panose="02040503050406030204" pitchFamily="18" charset="0"/>
              </a:rPr>
              <a:t>DISP. OF.: 1692/14</a:t>
            </a:r>
          </a:p>
        </p:txBody>
      </p:sp>
      <p:pic>
        <p:nvPicPr>
          <p:cNvPr id="12" name="j0314068.jpg"/>
          <p:cNvPicPr>
            <a:picLocks noChangeAspect="1"/>
          </p:cNvPicPr>
          <p:nvPr/>
        </p:nvPicPr>
        <p:blipFill>
          <a:blip r:embed="rId5">
            <a:duotone>
              <a:schemeClr val="accent3">
                <a:shade val="45000"/>
                <a:satMod val="135000"/>
              </a:schemeClr>
              <a:prstClr val="white"/>
            </a:duotone>
            <a:extLst>
              <a:ext uri="{BEBA8EAE-BF5A-486C-A8C5-ECC9F3942E4B}">
                <a14:imgProps xmlns:a14="http://schemas.microsoft.com/office/drawing/2010/main">
                  <a14:imgLayer r:embed="rId6">
                    <a14:imgEffect>
                      <a14:brightnessContrast contrast="-40000"/>
                    </a14:imgEffect>
                  </a14:imgLayer>
                </a14:imgProps>
              </a:ext>
            </a:extLst>
          </a:blip>
          <a:stretch>
            <a:fillRect/>
          </a:stretch>
        </p:blipFill>
        <p:spPr>
          <a:xfrm>
            <a:off x="611560" y="455253"/>
            <a:ext cx="3886200" cy="32686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lnSpcReduction="10000"/>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Algunos Conceptos Importantes</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a:latin typeface="Cambria" panose="02040503050406030204" pitchFamily="18" charset="0"/>
              </a:rPr>
              <a:t>El </a:t>
            </a:r>
            <a:r>
              <a:rPr lang="es-AR" altLang="x-none" sz="1900" b="1" dirty="0" smtClean="0">
                <a:latin typeface="Cambria" panose="02040503050406030204" pitchFamily="18" charset="0"/>
              </a:rPr>
              <a:t>Yo Superior </a:t>
            </a:r>
            <a:r>
              <a:rPr lang="es-AR" altLang="x-none" sz="1900" dirty="0">
                <a:latin typeface="Cambria" panose="02040503050406030204" pitchFamily="18" charset="0"/>
              </a:rPr>
              <a:t>es </a:t>
            </a:r>
            <a:r>
              <a:rPr lang="es-AR" altLang="x-none" sz="1900" dirty="0" smtClean="0">
                <a:latin typeface="Cambria" panose="02040503050406030204" pitchFamily="18" charset="0"/>
              </a:rPr>
              <a:t>una </a:t>
            </a:r>
            <a:r>
              <a:rPr lang="es-AR" altLang="x-none" sz="1900" dirty="0" smtClean="0">
                <a:latin typeface="Cambria" panose="02040503050406030204" pitchFamily="18" charset="0"/>
              </a:rPr>
              <a:t>pequeña chispa del alma que queda en la energía cósmica, el “micro-chip” que contiene la información para nuestra evolución acorde al plan divino. Es la Llave-nexo que establece la comunicación entre la consciencia y el </a:t>
            </a:r>
            <a:r>
              <a:rPr lang="es-AR" altLang="x-none" sz="1900" dirty="0" err="1" smtClean="0">
                <a:latin typeface="Cambria" panose="02040503050406030204" pitchFamily="18" charset="0"/>
              </a:rPr>
              <a:t>Akasha</a:t>
            </a:r>
            <a:r>
              <a:rPr lang="es-AR" altLang="x-none" sz="1900" dirty="0" smtClean="0">
                <a:latin typeface="Cambria" panose="02040503050406030204" pitchFamily="18" charset="0"/>
              </a:rPr>
              <a:t>.</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La Frecuencia Vibratoria </a:t>
            </a:r>
            <a:r>
              <a:rPr lang="es-AR" altLang="x-none" sz="1900" dirty="0" smtClean="0">
                <a:latin typeface="Cambria" panose="02040503050406030204" pitchFamily="18" charset="0"/>
              </a:rPr>
              <a:t>se representa en el color del aura. Los colores claros y brillantes reflejan una vibración alta (salto cuántico), la cual se alcanza mediante el </a:t>
            </a:r>
            <a:r>
              <a:rPr lang="es-AR" altLang="x-none" sz="1900" dirty="0" smtClean="0">
                <a:latin typeface="Cambria" panose="02040503050406030204" pitchFamily="18" charset="0"/>
              </a:rPr>
              <a:t>amor, el Perdón </a:t>
            </a:r>
            <a:r>
              <a:rPr lang="es-AR" altLang="x-none" sz="1900" dirty="0" smtClean="0">
                <a:latin typeface="Cambria" panose="02040503050406030204" pitchFamily="18" charset="0"/>
              </a:rPr>
              <a:t>y al no emitir juicios de valor, practicar la comprensión y la compasión. Transmutar el miedo, la culpa, la desconfianza.</a:t>
            </a:r>
          </a:p>
          <a:p>
            <a:pPr>
              <a:buClr>
                <a:srgbClr val="E25E14"/>
              </a:buClr>
              <a:buFont typeface="Wingdings" panose="05000000000000000000" pitchFamily="2" charset="2"/>
              <a:buChar char="q"/>
            </a:pPr>
            <a:r>
              <a:rPr lang="es-AR" sz="1900" b="1" dirty="0">
                <a:latin typeface="Cambria" panose="02040503050406030204" pitchFamily="18" charset="0"/>
              </a:rPr>
              <a:t>La </a:t>
            </a:r>
            <a:r>
              <a:rPr lang="es-AR" sz="1900" b="1" dirty="0" smtClean="0">
                <a:latin typeface="Cambria" panose="02040503050406030204" pitchFamily="18" charset="0"/>
              </a:rPr>
              <a:t>Percepción </a:t>
            </a:r>
            <a:r>
              <a:rPr lang="es-AR" sz="1900" dirty="0" smtClean="0">
                <a:latin typeface="Cambria" panose="02040503050406030204" pitchFamily="18" charset="0"/>
              </a:rPr>
              <a:t>es la manera de </a:t>
            </a:r>
            <a:r>
              <a:rPr lang="es-AR" sz="1900" dirty="0">
                <a:latin typeface="Cambria" panose="02040503050406030204" pitchFamily="18" charset="0"/>
              </a:rPr>
              <a:t>concebir la realidad </a:t>
            </a:r>
            <a:r>
              <a:rPr lang="es-AR" sz="1900" dirty="0" smtClean="0">
                <a:latin typeface="Cambria" panose="02040503050406030204" pitchFamily="18" charset="0"/>
              </a:rPr>
              <a:t>circundante al recibir la información del entorno a través de los sentidos. Percibir extrasensorialmente implica captar fenómenos mediante frecuencias de energía que no pueden explicarse racionalmente. </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245612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smtClean="0">
                <a:solidFill>
                  <a:schemeClr val="accent4">
                    <a:lumMod val="75000"/>
                  </a:schemeClr>
                </a:solidFill>
                <a:latin typeface="Cambria" panose="02040503050406030204" pitchFamily="18" charset="0"/>
              </a:rPr>
              <a:t>Registros </a:t>
            </a:r>
            <a:r>
              <a:rPr lang="es-AR" altLang="x-none" sz="2800" b="1" dirty="0" err="1" smtClean="0">
                <a:solidFill>
                  <a:schemeClr val="accent4">
                    <a:lumMod val="75000"/>
                  </a:schemeClr>
                </a:solidFill>
                <a:latin typeface="Cambria" panose="02040503050406030204" pitchFamily="18" charset="0"/>
              </a:rPr>
              <a:t>Akashicos</a:t>
            </a:r>
            <a:r>
              <a:rPr lang="es-AR" altLang="x-none" sz="2800" b="1" dirty="0" smtClean="0">
                <a:solidFill>
                  <a:schemeClr val="accent4">
                    <a:lumMod val="75000"/>
                  </a:schemeClr>
                </a:solidFill>
                <a:latin typeface="Cambria" panose="02040503050406030204" pitchFamily="18" charset="0"/>
              </a:rPr>
              <a:t>: El Sistema</a:t>
            </a:r>
            <a:endParaRPr lang="es-AR" altLang="x-none" sz="2400" dirty="0" smtClean="0">
              <a:solidFill>
                <a:schemeClr val="accent4">
                  <a:lumMod val="75000"/>
                </a:schemeClr>
              </a:solidFill>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b="1" dirty="0" smtClean="0">
                <a:latin typeface="Cambria" panose="02040503050406030204" pitchFamily="18" charset="0"/>
              </a:rPr>
              <a:t>Registros o Archivos </a:t>
            </a:r>
            <a:r>
              <a:rPr lang="es-AR" altLang="x-none" sz="1900" dirty="0" smtClean="0">
                <a:latin typeface="Cambria" panose="02040503050406030204" pitchFamily="18" charset="0"/>
              </a:rPr>
              <a:t>es una gran base de datos que almacena la información de la historia del alma de todo lo </a:t>
            </a:r>
            <a:r>
              <a:rPr lang="es-AR" altLang="x-none" sz="1900" dirty="0" smtClean="0">
                <a:latin typeface="Cambria" panose="02040503050406030204" pitchFamily="18" charset="0"/>
              </a:rPr>
              <a:t>viviente, la </a:t>
            </a:r>
            <a:r>
              <a:rPr lang="es-AR" altLang="x-none" sz="1900" dirty="0" smtClean="0">
                <a:latin typeface="Cambria" panose="02040503050406030204" pitchFamily="18" charset="0"/>
              </a:rPr>
              <a:t>historia del viaje del alma a través del espacio y el tiempo, pero estos últimos son simbolismos, ya que el tiempo del alma no es el mismo que el de la consciencia del aquí y ahora. Se trata de la historia del alma, no de la persona.</a:t>
            </a:r>
            <a:endParaRPr lang="es-AR" altLang="x-none" sz="1900" dirty="0">
              <a:latin typeface="Cambria" panose="02040503050406030204" pitchFamily="18" charset="0"/>
            </a:endParaRPr>
          </a:p>
          <a:p>
            <a:pPr>
              <a:buClr>
                <a:srgbClr val="E25E14"/>
              </a:buClr>
              <a:buFont typeface="Wingdings" panose="05000000000000000000" pitchFamily="2" charset="2"/>
              <a:buChar char="q"/>
            </a:pPr>
            <a:r>
              <a:rPr lang="es-AR" altLang="x-none" sz="1900" b="1" dirty="0" err="1" smtClean="0">
                <a:latin typeface="Cambria" panose="02040503050406030204" pitchFamily="18" charset="0"/>
              </a:rPr>
              <a:t>Akasha</a:t>
            </a:r>
            <a:r>
              <a:rPr lang="es-AR" altLang="x-none" sz="1900" b="1" dirty="0" smtClean="0">
                <a:latin typeface="Cambria" panose="02040503050406030204" pitchFamily="18" charset="0"/>
              </a:rPr>
              <a:t> </a:t>
            </a:r>
            <a:r>
              <a:rPr lang="es-AR" altLang="x-none" sz="1900" dirty="0" smtClean="0">
                <a:latin typeface="Cambria" panose="02040503050406030204" pitchFamily="18" charset="0"/>
              </a:rPr>
              <a:t>término que proviene del sánscrito al cual la filosofía oriental define como éter. Para los hindúes se trata del primer elemento creado por la divinidad y que contiene a los </a:t>
            </a:r>
            <a:r>
              <a:rPr lang="es-AR" altLang="x-none" sz="1900" smtClean="0">
                <a:latin typeface="Cambria" panose="02040503050406030204" pitchFamily="18" charset="0"/>
              </a:rPr>
              <a:t>otros cuatro: aire</a:t>
            </a:r>
            <a:r>
              <a:rPr lang="es-AR" altLang="x-none" sz="1900" dirty="0" smtClean="0">
                <a:latin typeface="Cambria" panose="02040503050406030204" pitchFamily="18" charset="0"/>
              </a:rPr>
              <a:t>, agua, fuego</a:t>
            </a:r>
            <a:r>
              <a:rPr lang="es-AR" altLang="x-none" sz="1900" smtClean="0">
                <a:latin typeface="Cambria" panose="02040503050406030204" pitchFamily="18" charset="0"/>
              </a:rPr>
              <a:t>, </a:t>
            </a:r>
            <a:r>
              <a:rPr lang="es-AR" altLang="x-none" sz="1900" smtClean="0">
                <a:latin typeface="Cambria" panose="02040503050406030204" pitchFamily="18" charset="0"/>
              </a:rPr>
              <a:t>tierra. </a:t>
            </a:r>
            <a:endParaRPr lang="es-AR" altLang="x-none" sz="1900" dirty="0" smtClean="0">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Éter </a:t>
            </a:r>
            <a:r>
              <a:rPr lang="es-AR" sz="1900" dirty="0" smtClean="0">
                <a:latin typeface="Cambria" panose="02040503050406030204" pitchFamily="18" charset="0"/>
              </a:rPr>
              <a:t>es </a:t>
            </a:r>
            <a:r>
              <a:rPr lang="es-AR" altLang="x-none" sz="1900" dirty="0">
                <a:latin typeface="Cambria" panose="02040503050406030204" pitchFamily="18" charset="0"/>
              </a:rPr>
              <a:t>el elemento perfecto, ligero y </a:t>
            </a:r>
            <a:r>
              <a:rPr lang="es-AR" altLang="x-none" sz="1900" dirty="0" smtClean="0">
                <a:latin typeface="Cambria" panose="02040503050406030204" pitchFamily="18" charset="0"/>
              </a:rPr>
              <a:t>sutil, con movimientos circulares. </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t>
            </a:r>
            <a:r>
              <a:rPr lang="es-AR" sz="3200" dirty="0" err="1" smtClean="0">
                <a:solidFill>
                  <a:schemeClr val="bg1"/>
                </a:solidFill>
              </a:rPr>
              <a:t>Akashico</a:t>
            </a:r>
            <a:r>
              <a:rPr lang="es-AR" sz="3200" dirty="0" smtClean="0">
                <a:solidFill>
                  <a:schemeClr val="bg1"/>
                </a:solidFill>
              </a:rPr>
              <a:t> – Nivel Lector - Modulo I</a:t>
            </a:r>
            <a:endParaRPr lang="es-AR" sz="3200" dirty="0">
              <a:solidFill>
                <a:schemeClr val="bg1"/>
              </a:solidFill>
            </a:endParaRPr>
          </a:p>
        </p:txBody>
      </p:sp>
    </p:spTree>
    <p:extLst>
      <p:ext uri="{BB962C8B-B14F-4D97-AF65-F5344CB8AC3E}">
        <p14:creationId xmlns:p14="http://schemas.microsoft.com/office/powerpoint/2010/main" val="3116969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a:solidFill>
                  <a:schemeClr val="accent4">
                    <a:lumMod val="75000"/>
                  </a:schemeClr>
                </a:solidFill>
                <a:latin typeface="Cambria" panose="02040503050406030204" pitchFamily="18" charset="0"/>
              </a:rPr>
              <a:t>Los Fundamentos de la </a:t>
            </a:r>
            <a:r>
              <a:rPr lang="es-AR" altLang="x-none" sz="2800" b="1" dirty="0" smtClean="0">
                <a:solidFill>
                  <a:schemeClr val="accent4">
                    <a:lumMod val="75000"/>
                  </a:schemeClr>
                </a:solidFill>
                <a:latin typeface="Cambria" panose="02040503050406030204" pitchFamily="18" charset="0"/>
              </a:rPr>
              <a:t>Técnica: </a:t>
            </a:r>
            <a:r>
              <a:rPr lang="es-AR" altLang="x-none" sz="28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EL AGUA</a:t>
            </a:r>
            <a:endParaRPr lang="es-AR" altLang="x-none" sz="2400"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dirty="0">
                <a:latin typeface="Cambria" panose="02040503050406030204" pitchFamily="18" charset="0"/>
              </a:rPr>
              <a:t>Infinito Akashico incorpora como base la </a:t>
            </a:r>
            <a:r>
              <a:rPr lang="es-AR" altLang="x-none" sz="1900" b="1" dirty="0">
                <a:latin typeface="Cambria" panose="02040503050406030204" pitchFamily="18" charset="0"/>
              </a:rPr>
              <a:t>energía del Sol y del Agua</a:t>
            </a:r>
            <a:r>
              <a:rPr lang="es-AR" altLang="x-none" sz="1900" dirty="0">
                <a:latin typeface="Cambria" panose="02040503050406030204" pitchFamily="18" charset="0"/>
              </a:rPr>
              <a:t>, </a:t>
            </a:r>
            <a:r>
              <a:rPr lang="es-AR" altLang="x-none" sz="1900" dirty="0" smtClean="0">
                <a:latin typeface="Cambria" panose="02040503050406030204" pitchFamily="18" charset="0"/>
              </a:rPr>
              <a:t>fuentes generadoras </a:t>
            </a:r>
            <a:r>
              <a:rPr lang="es-AR" altLang="x-none" sz="1900" dirty="0">
                <a:latin typeface="Cambria" panose="02040503050406030204" pitchFamily="18" charset="0"/>
              </a:rPr>
              <a:t>y propulsoras de la vida</a:t>
            </a:r>
            <a:r>
              <a:rPr lang="es-AR" altLang="x-none" sz="1900" dirty="0" smtClean="0">
                <a:latin typeface="Cambria" panose="02040503050406030204" pitchFamily="18" charset="0"/>
              </a:rPr>
              <a:t>.</a:t>
            </a:r>
          </a:p>
          <a:p>
            <a:pPr>
              <a:buClr>
                <a:srgbClr val="E25E14"/>
              </a:buClr>
              <a:buFont typeface="Wingdings" panose="05000000000000000000" pitchFamily="2" charset="2"/>
              <a:buChar char="q"/>
            </a:pPr>
            <a:r>
              <a:rPr lang="es-AR" sz="1900" b="1" dirty="0">
                <a:latin typeface="Cambria" panose="02040503050406030204" pitchFamily="18" charset="0"/>
              </a:rPr>
              <a:t>El Agua</a:t>
            </a:r>
            <a:r>
              <a:rPr lang="es-AR" sz="1900" dirty="0">
                <a:latin typeface="Cambria" panose="02040503050406030204" pitchFamily="18" charset="0"/>
              </a:rPr>
              <a:t>, es un elemento con movimiento, no es estático, ya que circula y se </a:t>
            </a:r>
            <a:r>
              <a:rPr lang="es-AR" sz="1900" dirty="0" smtClean="0">
                <a:latin typeface="Cambria" panose="02040503050406030204" pitchFamily="18" charset="0"/>
              </a:rPr>
              <a:t>desplaza</a:t>
            </a:r>
            <a:r>
              <a:rPr lang="es-AR" sz="1900" dirty="0">
                <a:latin typeface="Cambria" panose="02040503050406030204" pitchFamily="18" charset="0"/>
              </a:rPr>
              <a:t>. </a:t>
            </a:r>
            <a:endParaRPr lang="es-AR" sz="1900" dirty="0" smtClean="0">
              <a:latin typeface="Cambria" panose="02040503050406030204" pitchFamily="18" charset="0"/>
            </a:endParaRPr>
          </a:p>
          <a:p>
            <a:pPr>
              <a:buClr>
                <a:srgbClr val="E25E14"/>
              </a:buClr>
              <a:buFont typeface="Wingdings" panose="05000000000000000000" pitchFamily="2" charset="2"/>
              <a:buChar char="q"/>
            </a:pPr>
            <a:r>
              <a:rPr lang="es-AR" sz="2000" dirty="0">
                <a:latin typeface="Cambria" panose="02040503050406030204" pitchFamily="18" charset="0"/>
              </a:rPr>
              <a:t>Puede transformarse pasando por diversos estados: líquido, sólido, gaseoso y es adaptable a cualquier superficie, encontramos un gran porcentaje en nuestro cuerpo y en el planeta Tierra</a:t>
            </a:r>
            <a:r>
              <a:rPr lang="es-AR" sz="2000" dirty="0" smtClean="0">
                <a:latin typeface="Cambria" panose="02040503050406030204" pitchFamily="18" charset="0"/>
              </a:rPr>
              <a:t>.</a:t>
            </a:r>
          </a:p>
          <a:p>
            <a:pPr>
              <a:buClr>
                <a:srgbClr val="E25E14"/>
              </a:buClr>
              <a:buFont typeface="Wingdings" panose="05000000000000000000" pitchFamily="2" charset="2"/>
              <a:buChar char="q"/>
            </a:pPr>
            <a:r>
              <a:rPr lang="es-AR" sz="2000" b="1" dirty="0">
                <a:latin typeface="Cambria" panose="02040503050406030204" pitchFamily="18" charset="0"/>
              </a:rPr>
              <a:t>El Agua</a:t>
            </a:r>
            <a:r>
              <a:rPr lang="es-AR" sz="2000" dirty="0">
                <a:latin typeface="Cambria" panose="02040503050406030204" pitchFamily="18" charset="0"/>
              </a:rPr>
              <a:t>, </a:t>
            </a:r>
            <a:r>
              <a:rPr lang="es-AR" sz="2000" dirty="0" smtClean="0">
                <a:latin typeface="Cambria" panose="02040503050406030204" pitchFamily="18" charset="0"/>
              </a:rPr>
              <a:t>además transporta información, limpia y sella información en nuestra memoria celular.</a:t>
            </a:r>
          </a:p>
          <a:p>
            <a:pPr>
              <a:buClr>
                <a:srgbClr val="E25E14"/>
              </a:buClr>
              <a:buFont typeface="Wingdings" panose="05000000000000000000" pitchFamily="2" charset="2"/>
              <a:buChar char="q"/>
            </a:pPr>
            <a:endParaRPr lang="es-AR" sz="2000" dirty="0">
              <a:latin typeface="Cambria" panose="02040503050406030204" pitchFamily="18" charset="0"/>
            </a:endParaRP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smtClean="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12882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a:solidFill>
                  <a:schemeClr val="accent4">
                    <a:lumMod val="75000"/>
                  </a:schemeClr>
                </a:solidFill>
                <a:latin typeface="Cambria" panose="02040503050406030204" pitchFamily="18" charset="0"/>
              </a:rPr>
              <a:t>Los Fundamentos de la </a:t>
            </a:r>
            <a:r>
              <a:rPr lang="es-AR" altLang="x-none" sz="2800" b="1" dirty="0" smtClean="0">
                <a:solidFill>
                  <a:schemeClr val="accent4">
                    <a:lumMod val="75000"/>
                  </a:schemeClr>
                </a:solidFill>
                <a:latin typeface="Cambria" panose="02040503050406030204" pitchFamily="18" charset="0"/>
              </a:rPr>
              <a:t>Técnica: </a:t>
            </a:r>
            <a:r>
              <a:rPr lang="es-AR" altLang="x-none" sz="28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EL SOL</a:t>
            </a:r>
            <a:endParaRPr lang="es-AR" altLang="x-none" sz="2400"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1900" dirty="0" smtClean="0">
                <a:latin typeface="Cambria" panose="02040503050406030204" pitchFamily="18" charset="0"/>
              </a:rPr>
              <a:t>Es</a:t>
            </a:r>
            <a:r>
              <a:rPr lang="es-AR" sz="1900" b="1" dirty="0" smtClean="0">
                <a:latin typeface="Cambria" panose="02040503050406030204" pitchFamily="18" charset="0"/>
              </a:rPr>
              <a:t> </a:t>
            </a:r>
            <a:r>
              <a:rPr lang="es-AR" sz="1900" dirty="0" smtClean="0">
                <a:latin typeface="Cambria" panose="02040503050406030204" pitchFamily="18" charset="0"/>
              </a:rPr>
              <a:t>la </a:t>
            </a:r>
            <a:r>
              <a:rPr lang="es-AR" sz="1900" dirty="0" smtClean="0">
                <a:latin typeface="Cambria" panose="02040503050406030204" pitchFamily="18" charset="0"/>
              </a:rPr>
              <a:t>imponente </a:t>
            </a:r>
            <a:r>
              <a:rPr lang="es-AR" sz="1900" dirty="0">
                <a:latin typeface="Cambria" panose="02040503050406030204" pitchFamily="18" charset="0"/>
              </a:rPr>
              <a:t>fuente de luz y </a:t>
            </a:r>
            <a:r>
              <a:rPr lang="es-AR" sz="1900" dirty="0" smtClean="0">
                <a:latin typeface="Cambria" panose="02040503050406030204" pitchFamily="18" charset="0"/>
              </a:rPr>
              <a:t>calor de nuestra </a:t>
            </a:r>
            <a:r>
              <a:rPr lang="es-AR" sz="1900" dirty="0" smtClean="0">
                <a:latin typeface="Cambria" panose="02040503050406030204" pitchFamily="18" charset="0"/>
              </a:rPr>
              <a:t>galaxia. </a:t>
            </a:r>
            <a:r>
              <a:rPr lang="es-AR" sz="1900" dirty="0" smtClean="0">
                <a:latin typeface="Cambria" panose="02040503050406030204" pitchFamily="18" charset="0"/>
              </a:rPr>
              <a:t>Lo </a:t>
            </a:r>
            <a:r>
              <a:rPr lang="es-AR" sz="1900" dirty="0">
                <a:latin typeface="Cambria" panose="02040503050406030204" pitchFamily="18" charset="0"/>
              </a:rPr>
              <a:t>consideramos “el padre de la vida”, ya que el equilibrio de su grado de energía influirá en la transformación del Agua: cuando el calor del Sol es débil, el Agua se congela, cuando su presencia es intensa el Agua se evapora</a:t>
            </a:r>
            <a:r>
              <a:rPr lang="es-AR" sz="1900" dirty="0" smtClean="0">
                <a:latin typeface="Cambria" panose="02040503050406030204" pitchFamily="18" charset="0"/>
              </a:rPr>
              <a:t>.</a:t>
            </a:r>
            <a:endParaRPr lang="es-AR" sz="1900" dirty="0" smtClean="0">
              <a:latin typeface="Cambria" panose="02040503050406030204" pitchFamily="18" charset="0"/>
            </a:endParaRPr>
          </a:p>
          <a:p>
            <a:pPr>
              <a:buClr>
                <a:srgbClr val="E25E14"/>
              </a:buClr>
              <a:buFont typeface="Wingdings" panose="05000000000000000000" pitchFamily="2" charset="2"/>
              <a:buChar char="q"/>
            </a:pPr>
            <a:r>
              <a:rPr lang="es-AR" sz="1900" dirty="0" smtClean="0">
                <a:latin typeface="Cambria" panose="02040503050406030204" pitchFamily="18" charset="0"/>
              </a:rPr>
              <a:t>Se lo considera </a:t>
            </a:r>
            <a:r>
              <a:rPr lang="es-AR" sz="1900" b="1" dirty="0">
                <a:latin typeface="Cambria" panose="02040503050406030204" pitchFamily="18" charset="0"/>
              </a:rPr>
              <a:t>representación de la sabiduría divina e intuitiva</a:t>
            </a:r>
            <a:r>
              <a:rPr lang="es-AR" sz="1900" dirty="0">
                <a:latin typeface="Cambria" panose="02040503050406030204" pitchFamily="18" charset="0"/>
              </a:rPr>
              <a:t>. Simboliza la </a:t>
            </a:r>
            <a:r>
              <a:rPr lang="es-AR" sz="1900" dirty="0" smtClean="0">
                <a:latin typeface="Cambria" panose="02040503050406030204" pitchFamily="18" charset="0"/>
              </a:rPr>
              <a:t>personalidad</a:t>
            </a:r>
            <a:r>
              <a:rPr lang="es-AR" sz="1900" dirty="0">
                <a:latin typeface="Cambria" panose="02040503050406030204" pitchFamily="18" charset="0"/>
              </a:rPr>
              <a:t>, el espíritu, la esencia profunda, la luz en uno mismo</a:t>
            </a:r>
            <a:r>
              <a:rPr lang="es-AR" sz="1900" dirty="0" smtClean="0">
                <a:latin typeface="Cambria" panose="02040503050406030204" pitchFamily="18" charset="0"/>
              </a:rPr>
              <a:t>.</a:t>
            </a:r>
          </a:p>
          <a:p>
            <a:pPr>
              <a:buClr>
                <a:srgbClr val="E25E14"/>
              </a:buClr>
              <a:buFont typeface="Wingdings" panose="05000000000000000000" pitchFamily="2" charset="2"/>
              <a:buChar char="q"/>
            </a:pPr>
            <a:r>
              <a:rPr lang="es-AR" sz="1900" dirty="0" smtClean="0">
                <a:latin typeface="Cambria" panose="02040503050406030204" pitchFamily="18" charset="0"/>
              </a:rPr>
              <a:t>Es </a:t>
            </a:r>
            <a:r>
              <a:rPr lang="es-AR" sz="1900" dirty="0">
                <a:latin typeface="Cambria" panose="02040503050406030204" pitchFamily="18" charset="0"/>
              </a:rPr>
              <a:t>el gran </a:t>
            </a:r>
            <a:r>
              <a:rPr lang="es-AR" sz="1900" b="1" dirty="0">
                <a:latin typeface="Cambria" panose="02040503050406030204" pitchFamily="18" charset="0"/>
              </a:rPr>
              <a:t>referente del </a:t>
            </a:r>
            <a:r>
              <a:rPr lang="es-AR" sz="1900" b="1" dirty="0" smtClean="0">
                <a:latin typeface="Cambria" panose="02040503050406030204" pitchFamily="18" charset="0"/>
              </a:rPr>
              <a:t>tiempo</a:t>
            </a:r>
            <a:r>
              <a:rPr lang="es-AR" sz="1900" dirty="0" smtClean="0">
                <a:latin typeface="Cambria" panose="02040503050406030204" pitchFamily="18" charset="0"/>
              </a:rPr>
              <a:t> representa </a:t>
            </a:r>
            <a:r>
              <a:rPr lang="es-AR" sz="1900" dirty="0">
                <a:latin typeface="Cambria" panose="02040503050406030204" pitchFamily="18" charset="0"/>
              </a:rPr>
              <a:t>el </a:t>
            </a:r>
            <a:r>
              <a:rPr lang="es-AR" sz="1900" b="1" dirty="0">
                <a:latin typeface="Cambria" panose="02040503050406030204" pitchFamily="18" charset="0"/>
              </a:rPr>
              <a:t>ciclo Nacimiento -Vida – Muerte – </a:t>
            </a:r>
            <a:r>
              <a:rPr lang="es-AR" sz="1900" b="1" dirty="0" smtClean="0">
                <a:latin typeface="Cambria" panose="02040503050406030204" pitchFamily="18" charset="0"/>
              </a:rPr>
              <a:t>Renacimiento</a:t>
            </a:r>
            <a:r>
              <a:rPr lang="es-AR" sz="1900" dirty="0" smtClean="0">
                <a:latin typeface="Cambria" panose="02040503050406030204" pitchFamily="18" charset="0"/>
              </a:rPr>
              <a:t>. </a:t>
            </a: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smtClean="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65251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a:solidFill>
                  <a:schemeClr val="accent4">
                    <a:lumMod val="75000"/>
                  </a:schemeClr>
                </a:solidFill>
                <a:latin typeface="Cambria" panose="02040503050406030204" pitchFamily="18" charset="0"/>
              </a:rPr>
              <a:t>Los Fundamentos de la </a:t>
            </a:r>
            <a:r>
              <a:rPr lang="es-AR" altLang="x-none" sz="2800" b="1" dirty="0" smtClean="0">
                <a:solidFill>
                  <a:schemeClr val="accent4">
                    <a:lumMod val="75000"/>
                  </a:schemeClr>
                </a:solidFill>
                <a:latin typeface="Cambria" panose="02040503050406030204" pitchFamily="18" charset="0"/>
              </a:rPr>
              <a:t>Técnica: </a:t>
            </a:r>
            <a:r>
              <a:rPr lang="es-AR" altLang="x-none" sz="28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SIMBOLO INFINITO</a:t>
            </a:r>
            <a:endParaRPr lang="es-AR" altLang="x-none" sz="2400"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altLang="x-none" sz="1900" dirty="0">
                <a:latin typeface="Cambria" panose="02040503050406030204" pitchFamily="18" charset="0"/>
              </a:rPr>
              <a:t>P</a:t>
            </a:r>
            <a:r>
              <a:rPr lang="es-AR" altLang="x-none" sz="1900" dirty="0" smtClean="0">
                <a:latin typeface="Cambria" panose="02040503050406030204" pitchFamily="18" charset="0"/>
              </a:rPr>
              <a:t>odemos </a:t>
            </a:r>
            <a:r>
              <a:rPr lang="es-AR" altLang="x-none" sz="1900" dirty="0">
                <a:latin typeface="Cambria" panose="02040503050406030204" pitchFamily="18" charset="0"/>
              </a:rPr>
              <a:t>considerarlo un 8. Por eso, los desbloqueos </a:t>
            </a:r>
            <a:r>
              <a:rPr lang="es-AR" altLang="x-none" sz="1900" dirty="0" smtClean="0">
                <a:latin typeface="Cambria" panose="02040503050406030204" pitchFamily="18" charset="0"/>
              </a:rPr>
              <a:t>y proceso </a:t>
            </a:r>
            <a:r>
              <a:rPr lang="es-AR" altLang="x-none" sz="1900" dirty="0">
                <a:latin typeface="Cambria" panose="02040503050406030204" pitchFamily="18" charset="0"/>
              </a:rPr>
              <a:t>de clarificación los realizamos en secuencias de 8 días, dado que además </a:t>
            </a:r>
            <a:r>
              <a:rPr lang="es-AR" altLang="x-none" sz="1900" dirty="0" smtClean="0">
                <a:latin typeface="Cambria" panose="02040503050406030204" pitchFamily="18" charset="0"/>
              </a:rPr>
              <a:t>son </a:t>
            </a:r>
            <a:r>
              <a:rPr lang="es-AR" altLang="x-none" sz="1900" dirty="0">
                <a:latin typeface="Cambria" panose="02040503050406030204" pitchFamily="18" charset="0"/>
              </a:rPr>
              <a:t>8 los minutos </a:t>
            </a:r>
            <a:r>
              <a:rPr lang="es-AR" altLang="x-none" sz="1900" dirty="0" smtClean="0">
                <a:latin typeface="Cambria" panose="02040503050406030204" pitchFamily="18" charset="0"/>
              </a:rPr>
              <a:t>en </a:t>
            </a:r>
            <a:r>
              <a:rPr lang="es-AR" altLang="x-none" sz="1900" dirty="0">
                <a:latin typeface="Cambria" panose="02040503050406030204" pitchFamily="18" charset="0"/>
              </a:rPr>
              <a:t>que la luz del sol tarda en llegar a la tierra (8 minutos y </a:t>
            </a:r>
            <a:r>
              <a:rPr lang="es-AR" altLang="x-none" sz="1900" dirty="0" smtClean="0">
                <a:latin typeface="Cambria" panose="02040503050406030204" pitchFamily="18" charset="0"/>
              </a:rPr>
              <a:t>19 </a:t>
            </a:r>
            <a:r>
              <a:rPr lang="es-AR" altLang="x-none" sz="1900" dirty="0">
                <a:latin typeface="Cambria" panose="02040503050406030204" pitchFamily="18" charset="0"/>
              </a:rPr>
              <a:t>segundos</a:t>
            </a:r>
            <a:r>
              <a:rPr lang="es-AR" altLang="x-none" sz="1900" dirty="0" smtClean="0">
                <a:latin typeface="Cambria" panose="02040503050406030204" pitchFamily="18" charset="0"/>
              </a:rPr>
              <a:t>)...</a:t>
            </a:r>
          </a:p>
          <a:p>
            <a:pPr>
              <a:buClr>
                <a:srgbClr val="E25E14"/>
              </a:buClr>
              <a:buFont typeface="Wingdings" panose="05000000000000000000" pitchFamily="2" charset="2"/>
              <a:buChar char="q"/>
            </a:pPr>
            <a:r>
              <a:rPr lang="es-AR" sz="1900" dirty="0">
                <a:latin typeface="Cambria" panose="02040503050406030204" pitchFamily="18" charset="0"/>
              </a:rPr>
              <a:t>Por otro lado, </a:t>
            </a:r>
            <a:r>
              <a:rPr lang="es-AR" sz="1900" dirty="0" smtClean="0">
                <a:latin typeface="Cambria" panose="02040503050406030204" pitchFamily="18" charset="0"/>
              </a:rPr>
              <a:t>basamos </a:t>
            </a:r>
            <a:r>
              <a:rPr lang="es-AR" sz="1900" dirty="0" smtClean="0">
                <a:latin typeface="Cambria" panose="02040503050406030204" pitchFamily="18" charset="0"/>
              </a:rPr>
              <a:t>nuestro </a:t>
            </a:r>
            <a:r>
              <a:rPr lang="es-AR" sz="1900" dirty="0">
                <a:latin typeface="Cambria" panose="02040503050406030204" pitchFamily="18" charset="0"/>
              </a:rPr>
              <a:t>sistema </a:t>
            </a:r>
            <a:r>
              <a:rPr lang="es-AR" sz="1900" dirty="0" smtClean="0">
                <a:latin typeface="Cambria" panose="02040503050406030204" pitchFamily="18" charset="0"/>
              </a:rPr>
              <a:t>solar en </a:t>
            </a:r>
            <a:r>
              <a:rPr lang="es-AR" sz="1900" b="1" dirty="0" smtClean="0">
                <a:latin typeface="Cambria" panose="02040503050406030204" pitchFamily="18" charset="0"/>
              </a:rPr>
              <a:t>8 </a:t>
            </a:r>
            <a:r>
              <a:rPr lang="es-AR" sz="1900" b="1" dirty="0">
                <a:latin typeface="Cambria" panose="02040503050406030204" pitchFamily="18" charset="0"/>
              </a:rPr>
              <a:t>los </a:t>
            </a:r>
            <a:r>
              <a:rPr lang="es-AR" sz="1900" b="1" dirty="0" smtClean="0">
                <a:latin typeface="Cambria" panose="02040503050406030204" pitchFamily="18" charset="0"/>
              </a:rPr>
              <a:t>planetas</a:t>
            </a:r>
            <a:r>
              <a:rPr lang="es-AR" sz="1900" dirty="0" smtClean="0">
                <a:latin typeface="Cambria" panose="02040503050406030204" pitchFamily="18" charset="0"/>
              </a:rPr>
              <a:t>, </a:t>
            </a:r>
            <a:r>
              <a:rPr lang="es-AR" sz="1900" dirty="0">
                <a:latin typeface="Cambria" panose="02040503050406030204" pitchFamily="18" charset="0"/>
              </a:rPr>
              <a:t>sobre los cuales el Sol </a:t>
            </a:r>
            <a:r>
              <a:rPr lang="es-AR" sz="1900" dirty="0" smtClean="0">
                <a:latin typeface="Cambria" panose="02040503050406030204" pitchFamily="18" charset="0"/>
              </a:rPr>
              <a:t>ejerce </a:t>
            </a:r>
            <a:r>
              <a:rPr lang="es-AR" sz="1900" dirty="0">
                <a:latin typeface="Cambria" panose="02040503050406030204" pitchFamily="18" charset="0"/>
              </a:rPr>
              <a:t>determinadas influencias, según la distancia a la que estos se </a:t>
            </a:r>
            <a:r>
              <a:rPr lang="es-AR" sz="1900" dirty="0" smtClean="0">
                <a:latin typeface="Cambria" panose="02040503050406030204" pitchFamily="18" charset="0"/>
              </a:rPr>
              <a:t>encuentren.  </a:t>
            </a: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254224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a:solidFill>
                  <a:schemeClr val="accent4">
                    <a:lumMod val="75000"/>
                  </a:schemeClr>
                </a:solidFill>
                <a:latin typeface="Cambria" panose="02040503050406030204" pitchFamily="18" charset="0"/>
              </a:rPr>
              <a:t>Los Fundamentos de la </a:t>
            </a:r>
            <a:r>
              <a:rPr lang="es-AR" altLang="x-none" sz="2800" b="1" dirty="0" smtClean="0">
                <a:solidFill>
                  <a:schemeClr val="accent4">
                    <a:lumMod val="75000"/>
                  </a:schemeClr>
                </a:solidFill>
                <a:latin typeface="Cambria" panose="02040503050406030204" pitchFamily="18" charset="0"/>
              </a:rPr>
              <a:t>Técnica: </a:t>
            </a:r>
            <a:r>
              <a:rPr lang="es-AR" altLang="x-none" sz="28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El Alma</a:t>
            </a:r>
            <a:endParaRPr lang="es-AR" altLang="x-none" sz="2400"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endParaRPr>
          </a:p>
          <a:p>
            <a:pPr marL="0" indent="0">
              <a:buNone/>
            </a:pPr>
            <a:r>
              <a:rPr lang="es-AR" altLang="x-none" sz="1000" dirty="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1900" dirty="0" smtClean="0">
                <a:latin typeface="Cambria" panose="02040503050406030204" pitchFamily="18" charset="0"/>
              </a:rPr>
              <a:t>En </a:t>
            </a:r>
            <a:r>
              <a:rPr lang="es-AR" sz="1900" b="1" dirty="0">
                <a:latin typeface="Cambria" panose="02040503050406030204" pitchFamily="18" charset="0"/>
              </a:rPr>
              <a:t>Infinito Akashico </a:t>
            </a:r>
            <a:r>
              <a:rPr lang="es-AR" sz="1900" dirty="0">
                <a:latin typeface="Cambria" panose="02040503050406030204" pitchFamily="18" charset="0"/>
              </a:rPr>
              <a:t>consideramos </a:t>
            </a:r>
            <a:r>
              <a:rPr lang="es-AR" sz="1900" b="1" dirty="0">
                <a:latin typeface="Cambria" panose="02040503050406030204" pitchFamily="18" charset="0"/>
              </a:rPr>
              <a:t>el Alma como la “materia prima”, </a:t>
            </a:r>
            <a:r>
              <a:rPr lang="es-AR" sz="1900" dirty="0">
                <a:latin typeface="Cambria" panose="02040503050406030204" pitchFamily="18" charset="0"/>
              </a:rPr>
              <a:t>el </a:t>
            </a:r>
            <a:r>
              <a:rPr lang="es-AR" sz="1900" dirty="0" smtClean="0">
                <a:latin typeface="Cambria" panose="02040503050406030204" pitchFamily="18" charset="0"/>
              </a:rPr>
              <a:t>origen que </a:t>
            </a:r>
            <a:r>
              <a:rPr lang="es-AR" sz="1900" dirty="0">
                <a:latin typeface="Cambria" panose="02040503050406030204" pitchFamily="18" charset="0"/>
              </a:rPr>
              <a:t>otorga la condición para la gestación de lo viviente, con el poder de </a:t>
            </a:r>
            <a:r>
              <a:rPr lang="es-AR" sz="1900" dirty="0" smtClean="0">
                <a:latin typeface="Cambria" panose="02040503050406030204" pitchFamily="18" charset="0"/>
              </a:rPr>
              <a:t>transmutarse</a:t>
            </a:r>
            <a:r>
              <a:rPr lang="es-AR" sz="1900" dirty="0">
                <a:latin typeface="Cambria" panose="02040503050406030204" pitchFamily="18" charset="0"/>
              </a:rPr>
              <a:t>, reciclarse y ramificarse infinitamente cuando no está contenida en el </a:t>
            </a:r>
            <a:r>
              <a:rPr lang="es-AR" sz="1900" dirty="0" smtClean="0">
                <a:latin typeface="Cambria" panose="02040503050406030204" pitchFamily="18" charset="0"/>
              </a:rPr>
              <a:t> envase </a:t>
            </a:r>
            <a:r>
              <a:rPr lang="es-AR" sz="1900" dirty="0">
                <a:latin typeface="Cambria" panose="02040503050406030204" pitchFamily="18" charset="0"/>
              </a:rPr>
              <a:t>que la transporta (el cuerpo material</a:t>
            </a:r>
            <a:r>
              <a:rPr lang="es-AR" sz="1900" dirty="0" smtClean="0">
                <a:latin typeface="Cambria" panose="02040503050406030204" pitchFamily="18" charset="0"/>
              </a:rPr>
              <a:t>).</a:t>
            </a:r>
          </a:p>
          <a:p>
            <a:pPr>
              <a:buClr>
                <a:srgbClr val="E25E14"/>
              </a:buClr>
              <a:buFont typeface="Wingdings" panose="05000000000000000000" pitchFamily="2" charset="2"/>
              <a:buChar char="q"/>
            </a:pPr>
            <a:r>
              <a:rPr lang="es-AR" sz="1900" dirty="0">
                <a:latin typeface="Cambria" panose="02040503050406030204" pitchFamily="18" charset="0"/>
              </a:rPr>
              <a:t>En su </a:t>
            </a:r>
            <a:r>
              <a:rPr lang="es-AR" sz="1900" b="1" dirty="0">
                <a:latin typeface="Cambria" panose="02040503050406030204" pitchFamily="18" charset="0"/>
              </a:rPr>
              <a:t>atributo esencial </a:t>
            </a:r>
            <a:r>
              <a:rPr lang="es-AR" sz="1900" dirty="0" smtClean="0">
                <a:latin typeface="Cambria" panose="02040503050406030204" pitchFamily="18" charset="0"/>
              </a:rPr>
              <a:t>la </a:t>
            </a:r>
            <a:r>
              <a:rPr lang="es-AR" sz="1900" dirty="0" smtClean="0">
                <a:latin typeface="Cambria" panose="02040503050406030204" pitchFamily="18" charset="0"/>
              </a:rPr>
              <a:t>consideramos blanca</a:t>
            </a:r>
            <a:r>
              <a:rPr lang="es-AR" sz="1900" dirty="0" smtClean="0">
                <a:latin typeface="Cambria" panose="02040503050406030204" pitchFamily="18" charset="0"/>
              </a:rPr>
              <a:t>, viscosa </a:t>
            </a:r>
            <a:r>
              <a:rPr lang="es-AR" sz="1900" dirty="0">
                <a:latin typeface="Cambria" panose="02040503050406030204" pitchFamily="18" charset="0"/>
              </a:rPr>
              <a:t>y etérea a la vez, cuya fuente creadora es la Divinidad. El alma no brilla </a:t>
            </a:r>
            <a:r>
              <a:rPr lang="es-AR" sz="1900" dirty="0" smtClean="0">
                <a:latin typeface="Cambria" panose="02040503050406030204" pitchFamily="18" charset="0"/>
              </a:rPr>
              <a:t>por </a:t>
            </a:r>
            <a:r>
              <a:rPr lang="es-AR" sz="1900" dirty="0">
                <a:latin typeface="Cambria" panose="02040503050406030204" pitchFamily="18" charset="0"/>
              </a:rPr>
              <a:t>sí misma, no tiene música ni palabra, solo es una </a:t>
            </a:r>
            <a:r>
              <a:rPr lang="es-AR" sz="1900" dirty="0" smtClean="0">
                <a:latin typeface="Cambria" panose="02040503050406030204" pitchFamily="18" charset="0"/>
              </a:rPr>
              <a:t>coraza o membrana </a:t>
            </a:r>
            <a:r>
              <a:rPr lang="es-AR" sz="1900" dirty="0">
                <a:latin typeface="Cambria" panose="02040503050406030204" pitchFamily="18" charset="0"/>
              </a:rPr>
              <a:t>de energía a la cual </a:t>
            </a:r>
            <a:r>
              <a:rPr lang="es-AR" sz="1900" dirty="0" smtClean="0">
                <a:latin typeface="Cambria" panose="02040503050406030204" pitchFamily="18" charset="0"/>
              </a:rPr>
              <a:t>el </a:t>
            </a:r>
            <a:r>
              <a:rPr lang="es-AR" sz="1900" dirty="0">
                <a:latin typeface="Cambria" panose="02040503050406030204" pitchFamily="18" charset="0"/>
              </a:rPr>
              <a:t>espíritu le pone </a:t>
            </a:r>
            <a:r>
              <a:rPr lang="es-AR" sz="1900" dirty="0" smtClean="0">
                <a:latin typeface="Cambria" panose="02040503050406030204" pitchFamily="18" charset="0"/>
              </a:rPr>
              <a:t>fronteras.</a:t>
            </a: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318533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a:solidFill>
                  <a:schemeClr val="accent4">
                    <a:lumMod val="75000"/>
                  </a:schemeClr>
                </a:solidFill>
                <a:latin typeface="Cambria" panose="02040503050406030204" pitchFamily="18" charset="0"/>
              </a:rPr>
              <a:t>Los Fundamentos de la </a:t>
            </a:r>
            <a:r>
              <a:rPr lang="es-AR" altLang="x-none" sz="2800" b="1" dirty="0" smtClean="0">
                <a:solidFill>
                  <a:schemeClr val="accent4">
                    <a:lumMod val="75000"/>
                  </a:schemeClr>
                </a:solidFill>
                <a:latin typeface="Cambria" panose="02040503050406030204" pitchFamily="18" charset="0"/>
              </a:rPr>
              <a:t>Técnica: </a:t>
            </a:r>
            <a:r>
              <a:rPr lang="es-AR" altLang="x-none" sz="2400" b="1" u="sng" dirty="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El </a:t>
            </a:r>
            <a:r>
              <a:rPr lang="es-AR" altLang="x-none" sz="24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Espíritu</a:t>
            </a:r>
            <a:endParaRPr lang="es-AR" altLang="x-none" sz="2000" u="sng" dirty="0">
              <a:solidFill>
                <a:schemeClr val="accent3">
                  <a:lumMod val="75000"/>
                </a:schemeClr>
              </a:solidFill>
              <a:effectLst>
                <a:outerShdw blurRad="38100" dist="38100" dir="2700000" algn="tl">
                  <a:srgbClr val="000000">
                    <a:alpha val="43137"/>
                  </a:srgbClr>
                </a:outerShdw>
              </a:effectLst>
              <a:latin typeface="Cambria" panose="02040503050406030204" pitchFamily="18" charset="0"/>
            </a:endParaRPr>
          </a:p>
          <a:p>
            <a:pPr marL="0" indent="0">
              <a:buNone/>
            </a:pPr>
            <a:r>
              <a:rPr lang="es-AR" altLang="x-none" sz="1000" dirty="0" smtClean="0">
                <a:solidFill>
                  <a:schemeClr val="accent4">
                    <a:lumMod val="75000"/>
                  </a:schemeClr>
                </a:solidFill>
                <a:latin typeface="Cambria" panose="02040503050406030204" pitchFamily="18" charset="0"/>
              </a:rPr>
              <a:t> </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El Espíritu </a:t>
            </a:r>
            <a:r>
              <a:rPr lang="es-AR" altLang="x-none" sz="1900" dirty="0" smtClean="0">
                <a:latin typeface="Cambria" panose="02040503050406030204" pitchFamily="18" charset="0"/>
              </a:rPr>
              <a:t>es la forma etérea intangible manifestada en el cuerpo material. La naturaleza de la semilla necesita del esplendor del espíritu, el gran arquitecto que moldea su forma.</a:t>
            </a:r>
          </a:p>
          <a:p>
            <a:pPr>
              <a:buClr>
                <a:srgbClr val="E25E14"/>
              </a:buClr>
              <a:buFont typeface="Wingdings" panose="05000000000000000000" pitchFamily="2" charset="2"/>
              <a:buChar char="q"/>
            </a:pPr>
            <a:r>
              <a:rPr lang="es-AR" sz="1900" b="1" dirty="0" smtClean="0">
                <a:latin typeface="Cambria" panose="02040503050406030204" pitchFamily="18" charset="0"/>
              </a:rPr>
              <a:t>La </a:t>
            </a:r>
            <a:r>
              <a:rPr lang="es-AR" sz="1900" b="1" dirty="0">
                <a:latin typeface="Cambria" panose="02040503050406030204" pitchFamily="18" charset="0"/>
              </a:rPr>
              <a:t>Espiritualidad </a:t>
            </a:r>
            <a:r>
              <a:rPr lang="es-AR" sz="1900" dirty="0">
                <a:latin typeface="Cambria" panose="02040503050406030204" pitchFamily="18" charset="0"/>
              </a:rPr>
              <a:t>es la máxima expresión del nivel espiritual de una persona y </a:t>
            </a:r>
            <a:r>
              <a:rPr lang="es-AR" sz="1900" dirty="0" smtClean="0">
                <a:latin typeface="Cambria" panose="02040503050406030204" pitchFamily="18" charset="0"/>
              </a:rPr>
              <a:t>se manifiesta </a:t>
            </a:r>
            <a:r>
              <a:rPr lang="es-AR" sz="1900" dirty="0">
                <a:latin typeface="Cambria" panose="02040503050406030204" pitchFamily="18" charset="0"/>
              </a:rPr>
              <a:t>en el desarrollo de la “virtud”. Entendemos por Virtud la integridad, la </a:t>
            </a:r>
            <a:r>
              <a:rPr lang="es-AR" sz="1900" dirty="0" smtClean="0">
                <a:latin typeface="Cambria" panose="02040503050406030204" pitchFamily="18" charset="0"/>
              </a:rPr>
              <a:t>ética</a:t>
            </a:r>
            <a:r>
              <a:rPr lang="es-AR" sz="1900" dirty="0">
                <a:latin typeface="Cambria" panose="02040503050406030204" pitchFamily="18" charset="0"/>
              </a:rPr>
              <a:t>, la consciencia moral y la condición que permite al Ser moldearse a sí </a:t>
            </a:r>
            <a:r>
              <a:rPr lang="es-AR" sz="1900" dirty="0" smtClean="0">
                <a:latin typeface="Cambria" panose="02040503050406030204" pitchFamily="18" charset="0"/>
              </a:rPr>
              <a:t>mismo.</a:t>
            </a:r>
          </a:p>
          <a:p>
            <a:pPr>
              <a:buClr>
                <a:srgbClr val="E25E14"/>
              </a:buClr>
              <a:buFont typeface="Wingdings" panose="05000000000000000000" pitchFamily="2" charset="2"/>
              <a:buChar char="q"/>
            </a:pPr>
            <a:r>
              <a:rPr lang="es-AR" sz="1900" dirty="0">
                <a:latin typeface="Cambria" panose="02040503050406030204" pitchFamily="18" charset="0"/>
              </a:rPr>
              <a:t>Existe el concepto social de vincular la idea de “espíritu” o “espiritualidad” con </a:t>
            </a:r>
            <a:r>
              <a:rPr lang="es-AR" sz="1900" dirty="0" smtClean="0">
                <a:latin typeface="Cambria" panose="02040503050406030204" pitchFamily="18" charset="0"/>
              </a:rPr>
              <a:t>Religión</a:t>
            </a:r>
            <a:r>
              <a:rPr lang="es-AR" sz="1900" dirty="0">
                <a:latin typeface="Cambria" panose="02040503050406030204" pitchFamily="18" charset="0"/>
              </a:rPr>
              <a:t>, pero </a:t>
            </a:r>
            <a:r>
              <a:rPr lang="es-AR" sz="1900" dirty="0" smtClean="0">
                <a:latin typeface="Cambria" panose="02040503050406030204" pitchFamily="18" charset="0"/>
              </a:rPr>
              <a:t>éste </a:t>
            </a:r>
            <a:r>
              <a:rPr lang="es-AR" sz="1900" dirty="0">
                <a:latin typeface="Cambria" panose="02040503050406030204" pitchFamily="18" charset="0"/>
              </a:rPr>
              <a:t>es un discurso basado en cierto sistema de creencias al que </a:t>
            </a:r>
            <a:r>
              <a:rPr lang="es-AR" sz="1900" b="1" dirty="0" smtClean="0">
                <a:latin typeface="Cambria" panose="02040503050406030204" pitchFamily="18" charset="0"/>
              </a:rPr>
              <a:t>trasciende </a:t>
            </a:r>
            <a:r>
              <a:rPr lang="es-AR" sz="1900" b="1" dirty="0">
                <a:latin typeface="Cambria" panose="02040503050406030204" pitchFamily="18" charset="0"/>
              </a:rPr>
              <a:t>el espíritu</a:t>
            </a:r>
            <a:r>
              <a:rPr lang="es-AR" sz="1900" dirty="0">
                <a:latin typeface="Cambria" panose="02040503050406030204" pitchFamily="18" charset="0"/>
              </a:rPr>
              <a:t>. Si bien la Espiritualidad se asienta en un conjunto </a:t>
            </a:r>
            <a:r>
              <a:rPr lang="es-AR" sz="1900" dirty="0" smtClean="0">
                <a:latin typeface="Cambria" panose="02040503050406030204" pitchFamily="18" charset="0"/>
              </a:rPr>
              <a:t>de normas </a:t>
            </a:r>
            <a:r>
              <a:rPr lang="es-AR" sz="1900" dirty="0">
                <a:latin typeface="Cambria" panose="02040503050406030204" pitchFamily="18" charset="0"/>
              </a:rPr>
              <a:t>culturales que la contienen socialmente y le dan un marco referencial, el </a:t>
            </a:r>
            <a:r>
              <a:rPr lang="es-AR" sz="1900" dirty="0" smtClean="0">
                <a:latin typeface="Cambria" panose="02040503050406030204" pitchFamily="18" charset="0"/>
              </a:rPr>
              <a:t>espíritu </a:t>
            </a:r>
            <a:r>
              <a:rPr lang="es-AR" sz="1900" dirty="0">
                <a:latin typeface="Cambria" panose="02040503050406030204" pitchFamily="18" charset="0"/>
              </a:rPr>
              <a:t>atraviesa todo discurso, toda explicación </a:t>
            </a:r>
            <a:r>
              <a:rPr lang="es-AR" sz="1900" dirty="0" smtClean="0">
                <a:latin typeface="Cambria" panose="02040503050406030204" pitchFamily="18" charset="0"/>
              </a:rPr>
              <a:t>teórica.</a:t>
            </a: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407521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400" b="1" dirty="0">
                <a:solidFill>
                  <a:schemeClr val="accent4">
                    <a:lumMod val="75000"/>
                  </a:schemeClr>
                </a:solidFill>
                <a:latin typeface="Cambria" panose="02040503050406030204" pitchFamily="18" charset="0"/>
              </a:rPr>
              <a:t>Los Fundamentos de la Técnica: </a:t>
            </a:r>
            <a:r>
              <a:rPr lang="es-AR" altLang="x-none" sz="20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Muerte y Reencarnación</a:t>
            </a:r>
          </a:p>
          <a:p>
            <a:pPr marL="0" indent="0">
              <a:buNone/>
            </a:pPr>
            <a:r>
              <a:rPr lang="es-AR" altLang="x-none" sz="1000" dirty="0" smtClean="0">
                <a:solidFill>
                  <a:schemeClr val="accent4">
                    <a:lumMod val="75000"/>
                  </a:schemeClr>
                </a:solidFill>
                <a:latin typeface="Cambria" panose="02040503050406030204" pitchFamily="18" charset="0"/>
              </a:rPr>
              <a:t> </a:t>
            </a:r>
            <a:endParaRPr lang="es-AR" altLang="x-none" sz="1000" dirty="0" smtClean="0">
              <a:solidFill>
                <a:schemeClr val="accent4">
                  <a:lumMod val="75000"/>
                </a:schemeClr>
              </a:solidFill>
              <a:latin typeface="Cambria" panose="02040503050406030204" pitchFamily="18" charset="0"/>
            </a:endParaRPr>
          </a:p>
          <a:p>
            <a:pPr>
              <a:buClr>
                <a:srgbClr val="E25E14"/>
              </a:buClr>
              <a:buFont typeface="Wingdings" panose="05000000000000000000" pitchFamily="2" charset="2"/>
              <a:buChar char="q"/>
            </a:pPr>
            <a:r>
              <a:rPr lang="es-AR" sz="1900" b="1" dirty="0" smtClean="0">
                <a:latin typeface="Cambria" panose="02040503050406030204" pitchFamily="18" charset="0"/>
              </a:rPr>
              <a:t>La </a:t>
            </a:r>
            <a:r>
              <a:rPr lang="es-AR" sz="1900" b="1" dirty="0" smtClean="0">
                <a:latin typeface="Cambria" panose="02040503050406030204" pitchFamily="18" charset="0"/>
              </a:rPr>
              <a:t>idea de la Muerte </a:t>
            </a:r>
            <a:r>
              <a:rPr lang="es-AR" sz="1900" dirty="0" smtClean="0">
                <a:latin typeface="Cambria" panose="02040503050406030204" pitchFamily="18" charset="0"/>
              </a:rPr>
              <a:t>algunos enfoques la presentan como “ausencia de la vida”, pero eso no necesariamente significa fin. En otros casos la definen como “el pasaje de un mundo a otro”. Cuando morimos “el cuerpo se modifica hacia otra forma de materia”.</a:t>
            </a:r>
          </a:p>
          <a:p>
            <a:pPr>
              <a:buClr>
                <a:srgbClr val="E25E14"/>
              </a:buClr>
              <a:buFont typeface="Wingdings" panose="05000000000000000000" pitchFamily="2" charset="2"/>
              <a:buChar char="q"/>
            </a:pPr>
            <a:r>
              <a:rPr lang="es-AR" sz="1900" b="1" dirty="0">
                <a:latin typeface="Cambria" panose="02040503050406030204" pitchFamily="18" charset="0"/>
              </a:rPr>
              <a:t>La </a:t>
            </a:r>
            <a:r>
              <a:rPr lang="es-AR" sz="1900" b="1" dirty="0" smtClean="0">
                <a:latin typeface="Cambria" panose="02040503050406030204" pitchFamily="18" charset="0"/>
              </a:rPr>
              <a:t>Reencarnación </a:t>
            </a:r>
            <a:r>
              <a:rPr lang="es-AR" sz="1900" dirty="0" smtClean="0">
                <a:latin typeface="Cambria" panose="02040503050406030204" pitchFamily="18" charset="0"/>
              </a:rPr>
              <a:t>hay diversas teorías como religiosas, filosóficas, budistas, pensamiento griego, pensamiento chino, etc. Todas se basan en cuestiones de FE. Todos los enfoques coinciden en centrar el viaje del alma en el paso necesario para la evolución de la existencia.</a:t>
            </a:r>
          </a:p>
          <a:p>
            <a:pPr>
              <a:buClr>
                <a:srgbClr val="E25E14"/>
              </a:buClr>
              <a:buFont typeface="Wingdings" panose="05000000000000000000" pitchFamily="2" charset="2"/>
              <a:buChar char="q"/>
            </a:pPr>
            <a:endParaRPr lang="es-AR"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278142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2008" y="771550"/>
            <a:ext cx="8964488" cy="4248472"/>
          </a:xfrm>
        </p:spPr>
        <p:txBody>
          <a:bodyPr>
            <a:normAutofit/>
          </a:bodyPr>
          <a:lstStyle>
            <a:extLst/>
          </a:lstStyle>
          <a:p>
            <a:pPr marL="0" indent="0">
              <a:buNone/>
            </a:pPr>
            <a:r>
              <a:rPr lang="es-AR" altLang="x-none" sz="2400" b="1" dirty="0" smtClean="0"/>
              <a:t>   </a:t>
            </a:r>
            <a:r>
              <a:rPr lang="es-AR" altLang="x-none" sz="2800" b="1" dirty="0">
                <a:solidFill>
                  <a:schemeClr val="accent4">
                    <a:lumMod val="75000"/>
                  </a:schemeClr>
                </a:solidFill>
                <a:latin typeface="Cambria" panose="02040503050406030204" pitchFamily="18" charset="0"/>
              </a:rPr>
              <a:t>Los Fundamentos de la </a:t>
            </a:r>
            <a:r>
              <a:rPr lang="es-AR" altLang="x-none" sz="2800" b="1" dirty="0" smtClean="0">
                <a:solidFill>
                  <a:schemeClr val="accent4">
                    <a:lumMod val="75000"/>
                  </a:schemeClr>
                </a:solidFill>
                <a:latin typeface="Cambria" panose="02040503050406030204" pitchFamily="18" charset="0"/>
              </a:rPr>
              <a:t>Técnica: </a:t>
            </a:r>
            <a:r>
              <a:rPr lang="es-AR" altLang="x-none" sz="2400" b="1" u="sng" dirty="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El </a:t>
            </a:r>
            <a:r>
              <a:rPr lang="es-AR" altLang="x-none" sz="2400" b="1" u="sng" dirty="0" smtClean="0">
                <a:solidFill>
                  <a:schemeClr val="accent3">
                    <a:lumMod val="75000"/>
                  </a:schemeClr>
                </a:solidFill>
                <a:effectLst>
                  <a:outerShdw blurRad="38100" dist="38100" dir="2700000" algn="tl">
                    <a:srgbClr val="000000">
                      <a:alpha val="43137"/>
                    </a:srgbClr>
                  </a:outerShdw>
                </a:effectLst>
                <a:latin typeface="Cambria" panose="02040503050406030204" pitchFamily="18" charset="0"/>
              </a:rPr>
              <a:t>Karma</a:t>
            </a:r>
            <a:endParaRPr lang="es-AR" altLang="x-none" sz="2000" u="sng" dirty="0">
              <a:solidFill>
                <a:schemeClr val="accent3">
                  <a:lumMod val="75000"/>
                </a:schemeClr>
              </a:solidFill>
              <a:effectLst>
                <a:outerShdw blurRad="38100" dist="38100" dir="2700000" algn="tl">
                  <a:srgbClr val="000000">
                    <a:alpha val="43137"/>
                  </a:srgbClr>
                </a:outerShdw>
              </a:effectLst>
              <a:latin typeface="Cambria" panose="02040503050406030204" pitchFamily="18" charset="0"/>
            </a:endParaRPr>
          </a:p>
          <a:p>
            <a:pPr marL="0" indent="0">
              <a:buNone/>
            </a:pPr>
            <a:r>
              <a:rPr lang="es-AR" altLang="x-none" sz="1000" dirty="0" smtClean="0">
                <a:solidFill>
                  <a:schemeClr val="accent4">
                    <a:lumMod val="75000"/>
                  </a:schemeClr>
                </a:solidFill>
                <a:latin typeface="Cambria" panose="02040503050406030204" pitchFamily="18" charset="0"/>
              </a:rPr>
              <a:t> </a:t>
            </a:r>
          </a:p>
          <a:p>
            <a:pPr>
              <a:buClr>
                <a:srgbClr val="E25E14"/>
              </a:buClr>
              <a:buFont typeface="Wingdings" panose="05000000000000000000" pitchFamily="2" charset="2"/>
              <a:buChar char="q"/>
            </a:pPr>
            <a:r>
              <a:rPr lang="es-AR" altLang="x-none" sz="1900" b="1" dirty="0" smtClean="0">
                <a:latin typeface="Cambria" panose="02040503050406030204" pitchFamily="18" charset="0"/>
              </a:rPr>
              <a:t>El </a:t>
            </a:r>
            <a:r>
              <a:rPr lang="es-AR" altLang="x-none" sz="1900" b="1" dirty="0">
                <a:latin typeface="Cambria" panose="02040503050406030204" pitchFamily="18" charset="0"/>
              </a:rPr>
              <a:t>Karma </a:t>
            </a:r>
            <a:r>
              <a:rPr lang="es-AR" altLang="x-none" sz="1900" dirty="0">
                <a:latin typeface="Cambria" panose="02040503050406030204" pitchFamily="18" charset="0"/>
              </a:rPr>
              <a:t>se genera por las “marcas” que recibe la “materia prima” en cada ciclo </a:t>
            </a:r>
            <a:r>
              <a:rPr lang="es-AR" altLang="x-none" sz="1900" dirty="0" smtClean="0">
                <a:latin typeface="Cambria" panose="02040503050406030204" pitchFamily="18" charset="0"/>
              </a:rPr>
              <a:t>de </a:t>
            </a:r>
            <a:r>
              <a:rPr lang="es-AR" altLang="x-none" sz="1900" dirty="0">
                <a:latin typeface="Cambria" panose="02040503050406030204" pitchFamily="18" charset="0"/>
              </a:rPr>
              <a:t>la existencia, estará signado por el ímpetu que moldea el espíritu. Cada sello </a:t>
            </a:r>
            <a:r>
              <a:rPr lang="es-AR" altLang="x-none" sz="1900" dirty="0" smtClean="0">
                <a:latin typeface="Cambria" panose="02040503050406030204" pitchFamily="18" charset="0"/>
              </a:rPr>
              <a:t>distintivo</a:t>
            </a:r>
            <a:r>
              <a:rPr lang="es-AR" altLang="x-none" sz="1900" dirty="0">
                <a:latin typeface="Cambria" panose="02040503050406030204" pitchFamily="18" charset="0"/>
              </a:rPr>
              <a:t>, negativo o positivo, dará los patrones evolutivos para el tránsito en el </a:t>
            </a:r>
            <a:r>
              <a:rPr lang="es-AR" altLang="x-none" sz="1900" dirty="0" smtClean="0">
                <a:latin typeface="Cambria" panose="02040503050406030204" pitchFamily="18" charset="0"/>
              </a:rPr>
              <a:t>siguiente </a:t>
            </a:r>
            <a:r>
              <a:rPr lang="es-AR" altLang="x-none" sz="1900" dirty="0">
                <a:latin typeface="Cambria" panose="02040503050406030204" pitchFamily="18" charset="0"/>
              </a:rPr>
              <a:t>nivel evolutivo. Cuando el Ser toma consciencia de las “huellas” </a:t>
            </a:r>
            <a:r>
              <a:rPr lang="es-AR" altLang="x-none" sz="1900" dirty="0" smtClean="0">
                <a:latin typeface="Cambria" panose="02040503050406030204" pitchFamily="18" charset="0"/>
              </a:rPr>
              <a:t>ancladas </a:t>
            </a:r>
            <a:r>
              <a:rPr lang="es-AR" altLang="x-none" sz="1900" dirty="0">
                <a:latin typeface="Cambria" panose="02040503050406030204" pitchFamily="18" charset="0"/>
              </a:rPr>
              <a:t>en su “materia prima” puede </a:t>
            </a:r>
            <a:r>
              <a:rPr lang="es-AR" altLang="x-none" sz="1900" dirty="0" smtClean="0">
                <a:latin typeface="Cambria" panose="02040503050406030204" pitchFamily="18" charset="0"/>
              </a:rPr>
              <a:t>comenzar a </a:t>
            </a:r>
            <a:r>
              <a:rPr lang="es-AR" altLang="x-none" sz="1900" dirty="0">
                <a:latin typeface="Cambria" panose="02040503050406030204" pitchFamily="18" charset="0"/>
              </a:rPr>
              <a:t>tomar el dominio que dará </a:t>
            </a:r>
            <a:r>
              <a:rPr lang="es-AR" altLang="x-none" sz="1900" dirty="0" smtClean="0">
                <a:latin typeface="Cambria" panose="02040503050406030204" pitchFamily="18" charset="0"/>
              </a:rPr>
              <a:t>dirección </a:t>
            </a:r>
            <a:r>
              <a:rPr lang="es-AR" altLang="x-none" sz="1900" dirty="0">
                <a:latin typeface="Cambria" panose="02040503050406030204" pitchFamily="18" charset="0"/>
              </a:rPr>
              <a:t>a su espíritu</a:t>
            </a:r>
            <a:r>
              <a:rPr lang="es-AR" altLang="x-none" sz="1900" dirty="0" smtClean="0">
                <a:latin typeface="Cambria" panose="02040503050406030204" pitchFamily="18" charset="0"/>
              </a:rPr>
              <a:t>.</a:t>
            </a:r>
            <a:endParaRPr lang="es-AR" altLang="x-none" sz="1900" dirty="0" smtClean="0">
              <a:latin typeface="Cambria" panose="02040503050406030204" pitchFamily="18" charset="0"/>
            </a:endParaRPr>
          </a:p>
        </p:txBody>
      </p:sp>
      <p:sp>
        <p:nvSpPr>
          <p:cNvPr id="10" name="Rectangle 4"/>
          <p:cNvSpPr txBox="1">
            <a:spLocks/>
          </p:cNvSpPr>
          <p:nvPr/>
        </p:nvSpPr>
        <p:spPr>
          <a:xfrm>
            <a:off x="0" y="123478"/>
            <a:ext cx="9144000" cy="554502"/>
          </a:xfrm>
          <a:prstGeom prst="rect">
            <a:avLst/>
          </a:prstGeom>
          <a:solidFill>
            <a:srgbClr val="E25E14"/>
          </a:solidFill>
        </p:spPr>
        <p:txBody>
          <a:bodyPr>
            <a:noAutofit/>
          </a:bodyPr>
          <a:lst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a:lstStyle>
          <a:p>
            <a:pPr marL="0" indent="0">
              <a:buNone/>
            </a:pPr>
            <a:r>
              <a:rPr lang="es-AR" sz="3200" dirty="0" smtClean="0">
                <a:solidFill>
                  <a:schemeClr val="bg1"/>
                </a:solidFill>
              </a:rPr>
              <a:t>   Infinito Akashico – </a:t>
            </a:r>
            <a:r>
              <a:rPr lang="es-AR" sz="3200" dirty="0">
                <a:solidFill>
                  <a:schemeClr val="bg1"/>
                </a:solidFill>
              </a:rPr>
              <a:t>Nivel I: Lector</a:t>
            </a:r>
            <a:endParaRPr lang="es-AR" sz="3200" dirty="0">
              <a:solidFill>
                <a:schemeClr val="bg1"/>
              </a:solidFill>
            </a:endParaRPr>
          </a:p>
        </p:txBody>
      </p:sp>
    </p:spTree>
    <p:extLst>
      <p:ext uri="{BB962C8B-B14F-4D97-AF65-F5344CB8AC3E}">
        <p14:creationId xmlns:p14="http://schemas.microsoft.com/office/powerpoint/2010/main" val="227035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 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1464</Words>
  <Application>Microsoft Office PowerPoint</Application>
  <PresentationFormat>Presentación en pantalla (16:9)</PresentationFormat>
  <Paragraphs>89</Paragraphs>
  <Slides>10</Slides>
  <Notes>10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Agency FB</vt:lpstr>
      <vt:lpstr>Calibri</vt:lpstr>
      <vt:lpstr>Cambria</vt:lpstr>
      <vt:lpstr>Tw Cen MT</vt:lpstr>
      <vt:lpstr>Wingdings</vt:lpstr>
      <vt:lpstr>Wingdings 2</vt:lpstr>
      <vt:lpstr>Widescreen Presentation</vt:lpstr>
      <vt:lpstr>Curso Registros Akashicos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2014-07-09T05:52:54Z</dcterms:created>
  <dcterms:modified xsi:type="dcterms:W3CDTF">2016-02-22T16:48:55Z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